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5" r:id="rId2"/>
    <p:sldId id="266" r:id="rId3"/>
    <p:sldId id="273" r:id="rId4"/>
    <p:sldId id="274" r:id="rId5"/>
    <p:sldId id="267" r:id="rId6"/>
    <p:sldId id="268" r:id="rId7"/>
    <p:sldId id="270" r:id="rId8"/>
    <p:sldId id="271" r:id="rId9"/>
    <p:sldId id="272" r:id="rId10"/>
    <p:sldId id="261" r:id="rId11"/>
    <p:sldId id="257" r:id="rId12"/>
    <p:sldId id="259" r:id="rId13"/>
    <p:sldId id="258" r:id="rId14"/>
    <p:sldId id="260" r:id="rId15"/>
    <p:sldId id="265" r:id="rId16"/>
    <p:sldId id="262" r:id="rId17"/>
    <p:sldId id="256" r:id="rId18"/>
    <p:sldId id="277" r:id="rId19"/>
    <p:sldId id="278" r:id="rId20"/>
    <p:sldId id="279" r:id="rId21"/>
    <p:sldId id="276" r:id="rId22"/>
    <p:sldId id="264" r:id="rId23"/>
  </p:sldIdLst>
  <p:sldSz cx="9144000" cy="6858000" type="screen4x3"/>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2" autoAdjust="0"/>
    <p:restoredTop sz="94705" autoAdjust="0"/>
  </p:normalViewPr>
  <p:slideViewPr>
    <p:cSldViewPr>
      <p:cViewPr varScale="1">
        <p:scale>
          <a:sx n="80" d="100"/>
          <a:sy n="80" d="100"/>
        </p:scale>
        <p:origin x="-1459"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BDE05D-7C68-408E-9722-C65268EB0F0C}" type="datetimeFigureOut">
              <a:rPr lang="es-US" smtClean="0"/>
              <a:t>5/7/2015</a:t>
            </a:fld>
            <a:endParaRPr lang="es-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F8995-E4B3-4942-8A5F-6F4DC2B114C9}" type="slidenum">
              <a:rPr lang="es-US" smtClean="0"/>
              <a:t>‹Nº›</a:t>
            </a:fld>
            <a:endParaRPr lang="es-US"/>
          </a:p>
        </p:txBody>
      </p:sp>
    </p:spTree>
    <p:extLst>
      <p:ext uri="{BB962C8B-B14F-4D97-AF65-F5344CB8AC3E}">
        <p14:creationId xmlns:p14="http://schemas.microsoft.com/office/powerpoint/2010/main" val="810441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A" smtClean="0"/>
          </a:p>
        </p:txBody>
      </p:sp>
      <p:sp>
        <p:nvSpPr>
          <p:cNvPr id="2458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5684FB-B87E-4F3A-926A-6F3ADFCF307E}" type="slidenum">
              <a:rPr lang="es-ES" smtClean="0"/>
              <a:pPr fontAlgn="base">
                <a:spcBef>
                  <a:spcPct val="0"/>
                </a:spcBef>
                <a:spcAft>
                  <a:spcPct val="0"/>
                </a:spcAft>
                <a:defRPr/>
              </a:pPr>
              <a:t>1</a:t>
            </a:fld>
            <a:endParaRPr lang="es-E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A" smtClean="0"/>
          </a:p>
        </p:txBody>
      </p:sp>
      <p:sp>
        <p:nvSpPr>
          <p:cNvPr id="2458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5684FB-B87E-4F3A-926A-6F3ADFCF307E}" type="slidenum">
              <a:rPr lang="es-ES" smtClean="0"/>
              <a:pPr fontAlgn="base">
                <a:spcBef>
                  <a:spcPct val="0"/>
                </a:spcBef>
                <a:spcAft>
                  <a:spcPct val="0"/>
                </a:spcAft>
                <a:defRPr/>
              </a:pPr>
              <a:t>10</a:t>
            </a:fld>
            <a:endParaRPr lang="es-E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96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A" dirty="0" smtClean="0"/>
          </a:p>
        </p:txBody>
      </p:sp>
      <p:sp>
        <p:nvSpPr>
          <p:cNvPr id="2458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12B704-40CB-49F8-B382-6E1BE80AD387}" type="slidenum">
              <a:rPr lang="es-ES" smtClean="0"/>
              <a:pPr fontAlgn="base">
                <a:spcBef>
                  <a:spcPct val="0"/>
                </a:spcBef>
                <a:spcAft>
                  <a:spcPct val="0"/>
                </a:spcAft>
                <a:defRPr/>
              </a:pPr>
              <a:t>11</a:t>
            </a:fld>
            <a:endParaRPr lang="es-E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96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A" dirty="0" smtClean="0"/>
          </a:p>
        </p:txBody>
      </p:sp>
      <p:sp>
        <p:nvSpPr>
          <p:cNvPr id="2458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12B704-40CB-49F8-B382-6E1BE80AD387}" type="slidenum">
              <a:rPr lang="es-ES" smtClean="0"/>
              <a:pPr fontAlgn="base">
                <a:spcBef>
                  <a:spcPct val="0"/>
                </a:spcBef>
                <a:spcAft>
                  <a:spcPct val="0"/>
                </a:spcAft>
                <a:defRPr/>
              </a:pPr>
              <a:t>12</a:t>
            </a:fld>
            <a:endParaRPr lang="es-E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96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A" dirty="0" smtClean="0"/>
          </a:p>
        </p:txBody>
      </p:sp>
      <p:sp>
        <p:nvSpPr>
          <p:cNvPr id="2458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12B704-40CB-49F8-B382-6E1BE80AD387}" type="slidenum">
              <a:rPr lang="es-ES" smtClean="0"/>
              <a:pPr fontAlgn="base">
                <a:spcBef>
                  <a:spcPct val="0"/>
                </a:spcBef>
                <a:spcAft>
                  <a:spcPct val="0"/>
                </a:spcAft>
                <a:defRPr/>
              </a:pPr>
              <a:t>13</a:t>
            </a:fld>
            <a:endParaRPr lang="es-E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96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A" dirty="0" smtClean="0"/>
          </a:p>
        </p:txBody>
      </p:sp>
      <p:sp>
        <p:nvSpPr>
          <p:cNvPr id="2458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12B704-40CB-49F8-B382-6E1BE80AD387}" type="slidenum">
              <a:rPr lang="es-ES" smtClean="0"/>
              <a:pPr fontAlgn="base">
                <a:spcBef>
                  <a:spcPct val="0"/>
                </a:spcBef>
                <a:spcAft>
                  <a:spcPct val="0"/>
                </a:spcAft>
                <a:defRPr/>
              </a:pPr>
              <a:t>14</a:t>
            </a:fld>
            <a:endParaRPr lang="es-E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96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PA" dirty="0" smtClean="0"/>
              <a:t>Actualmente</a:t>
            </a:r>
            <a:r>
              <a:rPr lang="es-PA" baseline="0" dirty="0" smtClean="0"/>
              <a:t> emisiones se </a:t>
            </a:r>
            <a:endParaRPr lang="es-PA" dirty="0" smtClean="0"/>
          </a:p>
        </p:txBody>
      </p:sp>
      <p:sp>
        <p:nvSpPr>
          <p:cNvPr id="2458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12B704-40CB-49F8-B382-6E1BE80AD387}" type="slidenum">
              <a:rPr lang="es-ES" smtClean="0"/>
              <a:pPr fontAlgn="base">
                <a:spcBef>
                  <a:spcPct val="0"/>
                </a:spcBef>
                <a:spcAft>
                  <a:spcPct val="0"/>
                </a:spcAft>
                <a:defRPr/>
              </a:pPr>
              <a:t>15</a:t>
            </a:fld>
            <a:endParaRPr lang="es-E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96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PA" dirty="0" smtClean="0"/>
              <a:t>Actualmente</a:t>
            </a:r>
            <a:r>
              <a:rPr lang="es-PA" baseline="0" dirty="0" smtClean="0"/>
              <a:t> emisiones se </a:t>
            </a:r>
            <a:endParaRPr lang="es-PA" dirty="0" smtClean="0"/>
          </a:p>
        </p:txBody>
      </p:sp>
      <p:sp>
        <p:nvSpPr>
          <p:cNvPr id="2458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12B704-40CB-49F8-B382-6E1BE80AD387}" type="slidenum">
              <a:rPr lang="es-ES" smtClean="0"/>
              <a:pPr fontAlgn="base">
                <a:spcBef>
                  <a:spcPct val="0"/>
                </a:spcBef>
                <a:spcAft>
                  <a:spcPct val="0"/>
                </a:spcAft>
                <a:defRPr/>
              </a:pPr>
              <a:t>16</a:t>
            </a:fld>
            <a:endParaRPr lang="es-E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9155" name="2 Marcador de notas"/>
          <p:cNvSpPr>
            <a:spLocks noGrp="1"/>
          </p:cNvSpPr>
          <p:nvPr>
            <p:ph type="body" idx="1"/>
          </p:nvPr>
        </p:nvSpPr>
        <p:spPr bwMode="auto">
          <a:noFill/>
        </p:spPr>
        <p:txBody>
          <a:bodyPr wrap="square" numCol="1" anchor="t" anchorCtr="0" compatLnSpc="1">
            <a:prstTxWarp prst="textNoShape">
              <a:avLst/>
            </a:prstTxWarp>
          </a:bodyPr>
          <a:lstStyle/>
          <a:p>
            <a:pPr>
              <a:tabLst>
                <a:tab pos="1708150" algn="l"/>
              </a:tabLst>
            </a:pPr>
            <a:endParaRPr lang="es-PA" dirty="0" smtClean="0"/>
          </a:p>
        </p:txBody>
      </p:sp>
      <p:sp>
        <p:nvSpPr>
          <p:cNvPr id="2458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6CEC54-5369-4A03-9B65-AB3BBB3ECB14}" type="slidenum">
              <a:rPr lang="es-ES" smtClean="0"/>
              <a:pPr fontAlgn="base">
                <a:spcBef>
                  <a:spcPct val="0"/>
                </a:spcBef>
                <a:spcAft>
                  <a:spcPct val="0"/>
                </a:spcAft>
                <a:defRPr/>
              </a:pPr>
              <a:t>18</a:t>
            </a:fld>
            <a:endParaRPr lang="es-E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96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PA" dirty="0" smtClean="0"/>
              <a:t>Actualmente</a:t>
            </a:r>
            <a:r>
              <a:rPr lang="es-PA" baseline="0" dirty="0" smtClean="0"/>
              <a:t> emisiones se </a:t>
            </a:r>
            <a:endParaRPr lang="es-PA" dirty="0" smtClean="0"/>
          </a:p>
        </p:txBody>
      </p:sp>
      <p:sp>
        <p:nvSpPr>
          <p:cNvPr id="2458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12B704-40CB-49F8-B382-6E1BE80AD387}" type="slidenum">
              <a:rPr lang="es-ES" smtClean="0"/>
              <a:pPr fontAlgn="base">
                <a:spcBef>
                  <a:spcPct val="0"/>
                </a:spcBef>
                <a:spcAft>
                  <a:spcPct val="0"/>
                </a:spcAft>
                <a:defRPr/>
              </a:pPr>
              <a:t>21</a:t>
            </a:fld>
            <a:endParaRPr lang="es-E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A" dirty="0" smtClean="0"/>
          </a:p>
        </p:txBody>
      </p:sp>
      <p:sp>
        <p:nvSpPr>
          <p:cNvPr id="2458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D4FDEF-97E5-415F-BC4B-9E5EFE537123}" type="slidenum">
              <a:rPr lang="es-ES" smtClean="0"/>
              <a:pPr fontAlgn="base">
                <a:spcBef>
                  <a:spcPct val="0"/>
                </a:spcBef>
                <a:spcAft>
                  <a:spcPct val="0"/>
                </a:spcAft>
                <a:defRPr/>
              </a:pPr>
              <a:t>22</a:t>
            </a:fld>
            <a:endParaRPr lang="es-E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96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PA" dirty="0" smtClean="0"/>
              <a:t>Actualmente</a:t>
            </a:r>
            <a:r>
              <a:rPr lang="es-PA" baseline="0" dirty="0" smtClean="0"/>
              <a:t> emisiones se </a:t>
            </a:r>
            <a:endParaRPr lang="es-PA" dirty="0" smtClean="0"/>
          </a:p>
        </p:txBody>
      </p:sp>
      <p:sp>
        <p:nvSpPr>
          <p:cNvPr id="2458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12B704-40CB-49F8-B382-6E1BE80AD387}" type="slidenum">
              <a:rPr lang="es-ES" smtClean="0"/>
              <a:pPr fontAlgn="base">
                <a:spcBef>
                  <a:spcPct val="0"/>
                </a:spcBef>
                <a:spcAft>
                  <a:spcPct val="0"/>
                </a:spcAft>
                <a:defRPr/>
              </a:pPr>
              <a:t>2</a:t>
            </a:fld>
            <a:endParaRPr lang="es-E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BE03182-7012-4C0C-9607-934E901587B4}" type="slidenum">
              <a:rPr lang="en-GB">
                <a:latin typeface="Arial" charset="0"/>
              </a:rPr>
              <a:pPr/>
              <a:t>3</a:t>
            </a:fld>
            <a:endParaRPr lang="en-GB">
              <a:latin typeface="Arial" charset="0"/>
            </a:endParaRPr>
          </a:p>
        </p:txBody>
      </p:sp>
      <p:sp>
        <p:nvSpPr>
          <p:cNvPr id="20483" name="Rectangle 2"/>
          <p:cNvSpPr>
            <a:spLocks noGrp="1" noRot="1" noChangeAspect="1" noChangeArrowheads="1" noTextEdit="1"/>
          </p:cNvSpPr>
          <p:nvPr>
            <p:ph type="sldImg"/>
          </p:nvPr>
        </p:nvSpPr>
        <p:spPr>
          <a:xfrm>
            <a:off x="750888" y="573088"/>
            <a:ext cx="5362575" cy="4022725"/>
          </a:xfrm>
        </p:spPr>
      </p:sp>
      <p:sp>
        <p:nvSpPr>
          <p:cNvPr id="20484" name="Rectangle 3"/>
          <p:cNvSpPr>
            <a:spLocks noGrp="1" noChangeArrowheads="1"/>
          </p:cNvSpPr>
          <p:nvPr>
            <p:ph type="body" idx="1"/>
          </p:nvPr>
        </p:nvSpPr>
        <p:spPr>
          <a:xfrm>
            <a:off x="556342" y="4913469"/>
            <a:ext cx="5843181" cy="226964"/>
          </a:xfrm>
          <a:noFill/>
          <a:ln/>
        </p:spPr>
        <p:txBody>
          <a:bodyPr/>
          <a:lstStyle/>
          <a:p>
            <a:pPr eaLnBrk="1" hangingPunct="1"/>
            <a:endParaRPr lang="da-DK"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96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A" dirty="0" smtClean="0"/>
          </a:p>
        </p:txBody>
      </p:sp>
      <p:sp>
        <p:nvSpPr>
          <p:cNvPr id="2458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12B704-40CB-49F8-B382-6E1BE80AD387}" type="slidenum">
              <a:rPr lang="es-ES" smtClean="0"/>
              <a:pPr fontAlgn="base">
                <a:spcBef>
                  <a:spcPct val="0"/>
                </a:spcBef>
                <a:spcAft>
                  <a:spcPct val="0"/>
                </a:spcAft>
                <a:defRPr/>
              </a:pPr>
              <a:t>4</a:t>
            </a:fld>
            <a:endParaRPr lang="es-E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6118693" y="8724168"/>
            <a:ext cx="546768" cy="237852"/>
          </a:xfrm>
          <a:ln/>
        </p:spPr>
        <p:txBody>
          <a:bodyPr/>
          <a:lstStyle/>
          <a:p>
            <a:fld id="{C43BC32E-CBCA-4D8D-8077-EA275D8E53A8}" type="slidenum">
              <a:rPr lang="en-GB"/>
              <a:pPr/>
              <a:t>5</a:t>
            </a:fld>
            <a:endParaRPr lang="en-GB"/>
          </a:p>
        </p:txBody>
      </p:sp>
      <p:sp>
        <p:nvSpPr>
          <p:cNvPr id="557058" name="Rectangle 2"/>
          <p:cNvSpPr>
            <a:spLocks noGrp="1" noRot="1" noChangeAspect="1" noChangeArrowheads="1" noTextEdit="1"/>
          </p:cNvSpPr>
          <p:nvPr>
            <p:ph type="sldImg"/>
          </p:nvPr>
        </p:nvSpPr>
        <p:spPr/>
      </p:sp>
      <p:sp>
        <p:nvSpPr>
          <p:cNvPr id="557059" name="Rectangle 3"/>
          <p:cNvSpPr>
            <a:spLocks noGrp="1" noChangeArrowheads="1"/>
          </p:cNvSpPr>
          <p:nvPr>
            <p:ph type="body" idx="1"/>
          </p:nvPr>
        </p:nvSpPr>
        <p:spPr>
          <a:xfrm>
            <a:off x="820043" y="338670"/>
            <a:ext cx="5844481" cy="285423"/>
          </a:xfrm>
          <a:prstGeom prst="rect">
            <a:avLst/>
          </a:prstGeom>
        </p:spPr>
        <p:txBody>
          <a:bodyPr/>
          <a:lstStyle/>
          <a:p>
            <a:r>
              <a:rPr lang="en-US" b="0" dirty="0" smtClean="0"/>
              <a:t>Important</a:t>
            </a:r>
            <a:r>
              <a:rPr lang="en-US" b="0" baseline="0" dirty="0" smtClean="0"/>
              <a:t> to know that meeting 2 </a:t>
            </a:r>
            <a:r>
              <a:rPr lang="en-US" b="0" baseline="0" dirty="0" err="1" smtClean="0"/>
              <a:t>deg</a:t>
            </a:r>
            <a:r>
              <a:rPr lang="en-US" b="0" baseline="0" dirty="0" smtClean="0"/>
              <a:t> target depends more on cumulative emissions than emissions in a particular year</a:t>
            </a:r>
          </a:p>
          <a:p>
            <a:r>
              <a:rPr lang="en-US" b="0" baseline="0" dirty="0" smtClean="0"/>
              <a:t>Therefore, several pathways can lead to same cumulative emissions and can stay within the 2 </a:t>
            </a:r>
            <a:r>
              <a:rPr lang="en-US" b="0" baseline="0" dirty="0" err="1" smtClean="0"/>
              <a:t>deg</a:t>
            </a:r>
            <a:r>
              <a:rPr lang="en-US" b="0" baseline="0" dirty="0" smtClean="0"/>
              <a:t> limit. </a:t>
            </a:r>
            <a:endParaRPr lang="en-US" b="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p:sp>
      <p:sp>
        <p:nvSpPr>
          <p:cNvPr id="22531" name="Notes Placeholder 2"/>
          <p:cNvSpPr>
            <a:spLocks noGrp="1"/>
          </p:cNvSpPr>
          <p:nvPr>
            <p:ph type="body" idx="1"/>
          </p:nvPr>
        </p:nvSpPr>
        <p:spPr>
          <a:noFill/>
          <a:ln/>
        </p:spPr>
        <p:txBody>
          <a:bodyPr/>
          <a:lstStyle/>
          <a:p>
            <a:pPr eaLnBrk="1" hangingPunct="1"/>
            <a:r>
              <a:rPr lang="en-US" b="0" dirty="0" smtClean="0">
                <a:latin typeface="Arial" charset="0"/>
              </a:rPr>
              <a:t>This graph shows the large set of emissions pathways collected from more than 10 different groups and models. </a:t>
            </a:r>
          </a:p>
          <a:p>
            <a:pPr eaLnBrk="1" hangingPunct="1"/>
            <a:r>
              <a:rPr lang="en-US" b="0" dirty="0" smtClean="0">
                <a:latin typeface="Arial" charset="0"/>
              </a:rPr>
              <a:t>To</a:t>
            </a:r>
            <a:r>
              <a:rPr lang="en-US" b="0" baseline="0" dirty="0" smtClean="0">
                <a:latin typeface="Arial" charset="0"/>
              </a:rPr>
              <a:t> address the first question – What emissions level are we aiming for beyond 2020 to stay within the 2 </a:t>
            </a:r>
            <a:r>
              <a:rPr lang="en-US" b="0" baseline="0" dirty="0" err="1" smtClean="0">
                <a:latin typeface="Arial" charset="0"/>
              </a:rPr>
              <a:t>deg</a:t>
            </a:r>
            <a:r>
              <a:rPr lang="en-US" b="0" baseline="0" dirty="0" smtClean="0">
                <a:latin typeface="Arial" charset="0"/>
              </a:rPr>
              <a:t> target?</a:t>
            </a:r>
          </a:p>
          <a:p>
            <a:pPr eaLnBrk="1" hangingPunct="1"/>
            <a:r>
              <a:rPr lang="en-US" b="0" baseline="0" dirty="0" smtClean="0">
                <a:latin typeface="Arial" charset="0"/>
              </a:rPr>
              <a:t>Now at 49, in 2030 need to be around …,  in 2050 …. </a:t>
            </a:r>
            <a:endParaRPr lang="en-US" b="0" dirty="0" smtClean="0">
              <a:latin typeface="Arial" charset="0"/>
            </a:endParaRPr>
          </a:p>
        </p:txBody>
      </p:sp>
      <p:sp>
        <p:nvSpPr>
          <p:cNvPr id="22532" name="Slide Number Placeholder 3"/>
          <p:cNvSpPr>
            <a:spLocks noGrp="1"/>
          </p:cNvSpPr>
          <p:nvPr>
            <p:ph type="sldNum" sz="quarter" idx="5"/>
          </p:nvPr>
        </p:nvSpPr>
        <p:spPr>
          <a:noFill/>
        </p:spPr>
        <p:txBody>
          <a:bodyPr/>
          <a:lstStyle/>
          <a:p>
            <a:fld id="{956438E2-2F1C-44B0-992C-991A81780B83}" type="slidenum">
              <a:rPr lang="en-GB">
                <a:latin typeface="Arial" charset="0"/>
              </a:rPr>
              <a:pPr/>
              <a:t>6</a:t>
            </a:fld>
            <a:endParaRPr lang="en-GB">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a:ln/>
        </p:spPr>
        <p:txBody>
          <a:bodyPr/>
          <a:lstStyle/>
          <a:p>
            <a:pPr eaLnBrk="1" hangingPunct="1"/>
            <a:endParaRPr lang="en-US" dirty="0" smtClean="0">
              <a:latin typeface="Arial" charset="0"/>
            </a:endParaRPr>
          </a:p>
        </p:txBody>
      </p:sp>
      <p:sp>
        <p:nvSpPr>
          <p:cNvPr id="21508" name="Slide Number Placeholder 3"/>
          <p:cNvSpPr>
            <a:spLocks noGrp="1"/>
          </p:cNvSpPr>
          <p:nvPr>
            <p:ph type="sldNum" sz="quarter" idx="5"/>
          </p:nvPr>
        </p:nvSpPr>
        <p:spPr>
          <a:noFill/>
        </p:spPr>
        <p:txBody>
          <a:bodyPr/>
          <a:lstStyle/>
          <a:p>
            <a:fld id="{DA3F56CF-6394-42FB-BB25-01E2D6BDA3D4}" type="slidenum">
              <a:rPr lang="en-GB">
                <a:latin typeface="Arial" charset="0"/>
              </a:rPr>
              <a:pPr/>
              <a:t>7</a:t>
            </a:fld>
            <a:endParaRPr lang="en-GB">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p:sp>
      <p:sp>
        <p:nvSpPr>
          <p:cNvPr id="27651" name="Notes Placeholder 2"/>
          <p:cNvSpPr>
            <a:spLocks noGrp="1"/>
          </p:cNvSpPr>
          <p:nvPr>
            <p:ph type="body" idx="1"/>
          </p:nvPr>
        </p:nvSpPr>
        <p:spPr>
          <a:noFill/>
          <a:ln/>
        </p:spPr>
        <p:txBody>
          <a:bodyPr/>
          <a:lstStyle/>
          <a:p>
            <a:pPr eaLnBrk="1" hangingPunct="1"/>
            <a:r>
              <a:rPr lang="en-US" b="0" dirty="0" smtClean="0">
                <a:latin typeface="Arial" charset="0"/>
              </a:rPr>
              <a:t>Good news is that the emission</a:t>
            </a:r>
            <a:r>
              <a:rPr lang="en-US" b="0" baseline="0" dirty="0" smtClean="0">
                <a:latin typeface="Arial" charset="0"/>
              </a:rPr>
              <a:t> reduction potential is greater than the largest estimate of the gap. </a:t>
            </a:r>
            <a:endParaRPr lang="en-US" b="0" dirty="0" smtClean="0">
              <a:latin typeface="Arial" charset="0"/>
            </a:endParaRPr>
          </a:p>
        </p:txBody>
      </p:sp>
      <p:sp>
        <p:nvSpPr>
          <p:cNvPr id="27652" name="Slide Number Placeholder 3"/>
          <p:cNvSpPr>
            <a:spLocks noGrp="1"/>
          </p:cNvSpPr>
          <p:nvPr>
            <p:ph type="sldNum" sz="quarter" idx="5"/>
          </p:nvPr>
        </p:nvSpPr>
        <p:spPr>
          <a:noFill/>
        </p:spPr>
        <p:txBody>
          <a:bodyPr/>
          <a:lstStyle/>
          <a:p>
            <a:fld id="{E6AB16FB-748B-4473-81A9-2E1CAB28E291}" type="slidenum">
              <a:rPr lang="en-GB">
                <a:latin typeface="Arial" charset="0"/>
              </a:rPr>
              <a:pPr/>
              <a:t>8</a:t>
            </a:fld>
            <a:endParaRPr lang="en-GB">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7"/>
          <p:cNvSpPr>
            <a:spLocks noGrp="1" noChangeArrowheads="1"/>
          </p:cNvSpPr>
          <p:nvPr>
            <p:ph type="sldNum" sz="quarter" idx="5"/>
          </p:nvPr>
        </p:nvSpPr>
        <p:spPr>
          <a:xfrm>
            <a:off x="6118693" y="8724832"/>
            <a:ext cx="546768" cy="237188"/>
          </a:xfrm>
          <a:noFill/>
        </p:spPr>
        <p:txBody>
          <a:bodyPr/>
          <a:lstStyle/>
          <a:p>
            <a:fld id="{393C410A-F876-4D2F-8032-91BE4941216B}" type="slidenum">
              <a:rPr lang="en-GB" smtClean="0">
                <a:latin typeface="Arial" charset="0"/>
                <a:cs typeface="Arial" charset="0"/>
              </a:rPr>
              <a:pPr/>
              <a:t>9</a:t>
            </a:fld>
            <a:endParaRPr lang="en-GB" smtClean="0">
              <a:latin typeface="Arial" charset="0"/>
              <a:cs typeface="Arial" charset="0"/>
            </a:endParaRPr>
          </a:p>
        </p:txBody>
      </p:sp>
      <p:sp>
        <p:nvSpPr>
          <p:cNvPr id="261122" name="Rectangle 2"/>
          <p:cNvSpPr>
            <a:spLocks noGrp="1" noRot="1" noChangeAspect="1" noChangeArrowheads="1" noTextEdit="1"/>
          </p:cNvSpPr>
          <p:nvPr>
            <p:ph type="sldImg"/>
          </p:nvPr>
        </p:nvSpPr>
        <p:spPr>
          <a:xfrm>
            <a:off x="-1800225" y="1179513"/>
            <a:ext cx="10417175" cy="7813675"/>
          </a:xfrm>
        </p:spPr>
      </p:sp>
      <p:sp>
        <p:nvSpPr>
          <p:cNvPr id="261123" name="Rectangle 3"/>
          <p:cNvSpPr>
            <a:spLocks noGrp="1" noChangeArrowheads="1"/>
          </p:cNvSpPr>
          <p:nvPr>
            <p:ph type="body" idx="1"/>
          </p:nvPr>
        </p:nvSpPr>
        <p:spPr>
          <a:xfrm>
            <a:off x="820153" y="339424"/>
            <a:ext cx="5844245" cy="539807"/>
          </a:xfrm>
          <a:noFill/>
          <a:ln/>
        </p:spPr>
        <p:txBody>
          <a:bodyPr/>
          <a:lstStyle/>
          <a:p>
            <a:r>
              <a:rPr lang="en-US" sz="800" b="0" dirty="0" smtClean="0">
                <a:latin typeface="Arial" charset="0"/>
              </a:rPr>
              <a:t>Latest in series of reports to address the first two questions (on previous slide)</a:t>
            </a:r>
          </a:p>
          <a:p>
            <a:r>
              <a:rPr lang="en-US" sz="800" b="0" dirty="0" smtClean="0">
                <a:latin typeface="Arial" charset="0"/>
              </a:rPr>
              <a:t>This report provides important update of first two questions and also addresses third question</a:t>
            </a:r>
          </a:p>
          <a:p>
            <a:r>
              <a:rPr lang="en-US" sz="900" b="0" dirty="0" smtClean="0">
                <a:latin typeface="Arial" charset="0"/>
              </a:rPr>
              <a:t>This report 55 scientists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US"/>
          </a:p>
        </p:txBody>
      </p:sp>
      <p:sp>
        <p:nvSpPr>
          <p:cNvPr id="4" name="3 Marcador de fecha"/>
          <p:cNvSpPr>
            <a:spLocks noGrp="1"/>
          </p:cNvSpPr>
          <p:nvPr>
            <p:ph type="dt" sz="half" idx="10"/>
          </p:nvPr>
        </p:nvSpPr>
        <p:spPr/>
        <p:txBody>
          <a:bodyPr/>
          <a:lstStyle/>
          <a:p>
            <a:fld id="{14D5397C-FD23-47C2-A506-60FCF17F36EC}" type="datetimeFigureOut">
              <a:rPr lang="es-US" smtClean="0"/>
              <a:t>5/7/2015</a:t>
            </a:fld>
            <a:endParaRPr lang="es-US"/>
          </a:p>
        </p:txBody>
      </p:sp>
      <p:sp>
        <p:nvSpPr>
          <p:cNvPr id="5" name="4 Marcador de pie de página"/>
          <p:cNvSpPr>
            <a:spLocks noGrp="1"/>
          </p:cNvSpPr>
          <p:nvPr>
            <p:ph type="ftr" sz="quarter" idx="11"/>
          </p:nvPr>
        </p:nvSpPr>
        <p:spPr/>
        <p:txBody>
          <a:bodyPr/>
          <a:lstStyle/>
          <a:p>
            <a:endParaRPr lang="es-US"/>
          </a:p>
        </p:txBody>
      </p:sp>
      <p:sp>
        <p:nvSpPr>
          <p:cNvPr id="6" name="5 Marcador de número de diapositiva"/>
          <p:cNvSpPr>
            <a:spLocks noGrp="1"/>
          </p:cNvSpPr>
          <p:nvPr>
            <p:ph type="sldNum" sz="quarter" idx="12"/>
          </p:nvPr>
        </p:nvSpPr>
        <p:spPr/>
        <p:txBody>
          <a:bodyPr/>
          <a:lstStyle/>
          <a:p>
            <a:fld id="{5D7D1250-681C-4B95-B767-6DA177AAF998}" type="slidenum">
              <a:rPr lang="es-US" smtClean="0"/>
              <a:t>‹Nº›</a:t>
            </a:fld>
            <a:endParaRPr lang="es-US"/>
          </a:p>
        </p:txBody>
      </p:sp>
    </p:spTree>
    <p:extLst>
      <p:ext uri="{BB962C8B-B14F-4D97-AF65-F5344CB8AC3E}">
        <p14:creationId xmlns:p14="http://schemas.microsoft.com/office/powerpoint/2010/main" val="1663149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fecha"/>
          <p:cNvSpPr>
            <a:spLocks noGrp="1"/>
          </p:cNvSpPr>
          <p:nvPr>
            <p:ph type="dt" sz="half" idx="10"/>
          </p:nvPr>
        </p:nvSpPr>
        <p:spPr/>
        <p:txBody>
          <a:bodyPr/>
          <a:lstStyle/>
          <a:p>
            <a:fld id="{14D5397C-FD23-47C2-A506-60FCF17F36EC}" type="datetimeFigureOut">
              <a:rPr lang="es-US" smtClean="0"/>
              <a:t>5/7/2015</a:t>
            </a:fld>
            <a:endParaRPr lang="es-US"/>
          </a:p>
        </p:txBody>
      </p:sp>
      <p:sp>
        <p:nvSpPr>
          <p:cNvPr id="5" name="4 Marcador de pie de página"/>
          <p:cNvSpPr>
            <a:spLocks noGrp="1"/>
          </p:cNvSpPr>
          <p:nvPr>
            <p:ph type="ftr" sz="quarter" idx="11"/>
          </p:nvPr>
        </p:nvSpPr>
        <p:spPr/>
        <p:txBody>
          <a:bodyPr/>
          <a:lstStyle/>
          <a:p>
            <a:endParaRPr lang="es-US"/>
          </a:p>
        </p:txBody>
      </p:sp>
      <p:sp>
        <p:nvSpPr>
          <p:cNvPr id="6" name="5 Marcador de número de diapositiva"/>
          <p:cNvSpPr>
            <a:spLocks noGrp="1"/>
          </p:cNvSpPr>
          <p:nvPr>
            <p:ph type="sldNum" sz="quarter" idx="12"/>
          </p:nvPr>
        </p:nvSpPr>
        <p:spPr/>
        <p:txBody>
          <a:bodyPr/>
          <a:lstStyle/>
          <a:p>
            <a:fld id="{5D7D1250-681C-4B95-B767-6DA177AAF998}" type="slidenum">
              <a:rPr lang="es-US" smtClean="0"/>
              <a:t>‹Nº›</a:t>
            </a:fld>
            <a:endParaRPr lang="es-US"/>
          </a:p>
        </p:txBody>
      </p:sp>
    </p:spTree>
    <p:extLst>
      <p:ext uri="{BB962C8B-B14F-4D97-AF65-F5344CB8AC3E}">
        <p14:creationId xmlns:p14="http://schemas.microsoft.com/office/powerpoint/2010/main" val="1593058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fecha"/>
          <p:cNvSpPr>
            <a:spLocks noGrp="1"/>
          </p:cNvSpPr>
          <p:nvPr>
            <p:ph type="dt" sz="half" idx="10"/>
          </p:nvPr>
        </p:nvSpPr>
        <p:spPr/>
        <p:txBody>
          <a:bodyPr/>
          <a:lstStyle/>
          <a:p>
            <a:fld id="{14D5397C-FD23-47C2-A506-60FCF17F36EC}" type="datetimeFigureOut">
              <a:rPr lang="es-US" smtClean="0"/>
              <a:t>5/7/2015</a:t>
            </a:fld>
            <a:endParaRPr lang="es-US"/>
          </a:p>
        </p:txBody>
      </p:sp>
      <p:sp>
        <p:nvSpPr>
          <p:cNvPr id="5" name="4 Marcador de pie de página"/>
          <p:cNvSpPr>
            <a:spLocks noGrp="1"/>
          </p:cNvSpPr>
          <p:nvPr>
            <p:ph type="ftr" sz="quarter" idx="11"/>
          </p:nvPr>
        </p:nvSpPr>
        <p:spPr/>
        <p:txBody>
          <a:bodyPr/>
          <a:lstStyle/>
          <a:p>
            <a:endParaRPr lang="es-US"/>
          </a:p>
        </p:txBody>
      </p:sp>
      <p:sp>
        <p:nvSpPr>
          <p:cNvPr id="6" name="5 Marcador de número de diapositiva"/>
          <p:cNvSpPr>
            <a:spLocks noGrp="1"/>
          </p:cNvSpPr>
          <p:nvPr>
            <p:ph type="sldNum" sz="quarter" idx="12"/>
          </p:nvPr>
        </p:nvSpPr>
        <p:spPr/>
        <p:txBody>
          <a:bodyPr/>
          <a:lstStyle/>
          <a:p>
            <a:fld id="{5D7D1250-681C-4B95-B767-6DA177AAF998}" type="slidenum">
              <a:rPr lang="es-US" smtClean="0"/>
              <a:t>‹Nº›</a:t>
            </a:fld>
            <a:endParaRPr lang="es-US"/>
          </a:p>
        </p:txBody>
      </p:sp>
    </p:spTree>
    <p:extLst>
      <p:ext uri="{BB962C8B-B14F-4D97-AF65-F5344CB8AC3E}">
        <p14:creationId xmlns:p14="http://schemas.microsoft.com/office/powerpoint/2010/main" val="405476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fecha"/>
          <p:cNvSpPr>
            <a:spLocks noGrp="1"/>
          </p:cNvSpPr>
          <p:nvPr>
            <p:ph type="dt" sz="half" idx="10"/>
          </p:nvPr>
        </p:nvSpPr>
        <p:spPr/>
        <p:txBody>
          <a:bodyPr/>
          <a:lstStyle/>
          <a:p>
            <a:fld id="{14D5397C-FD23-47C2-A506-60FCF17F36EC}" type="datetimeFigureOut">
              <a:rPr lang="es-US" smtClean="0"/>
              <a:t>5/7/2015</a:t>
            </a:fld>
            <a:endParaRPr lang="es-US"/>
          </a:p>
        </p:txBody>
      </p:sp>
      <p:sp>
        <p:nvSpPr>
          <p:cNvPr id="5" name="4 Marcador de pie de página"/>
          <p:cNvSpPr>
            <a:spLocks noGrp="1"/>
          </p:cNvSpPr>
          <p:nvPr>
            <p:ph type="ftr" sz="quarter" idx="11"/>
          </p:nvPr>
        </p:nvSpPr>
        <p:spPr/>
        <p:txBody>
          <a:bodyPr/>
          <a:lstStyle/>
          <a:p>
            <a:endParaRPr lang="es-US"/>
          </a:p>
        </p:txBody>
      </p:sp>
      <p:sp>
        <p:nvSpPr>
          <p:cNvPr id="6" name="5 Marcador de número de diapositiva"/>
          <p:cNvSpPr>
            <a:spLocks noGrp="1"/>
          </p:cNvSpPr>
          <p:nvPr>
            <p:ph type="sldNum" sz="quarter" idx="12"/>
          </p:nvPr>
        </p:nvSpPr>
        <p:spPr/>
        <p:txBody>
          <a:bodyPr/>
          <a:lstStyle/>
          <a:p>
            <a:fld id="{5D7D1250-681C-4B95-B767-6DA177AAF998}" type="slidenum">
              <a:rPr lang="es-US" smtClean="0"/>
              <a:t>‹Nº›</a:t>
            </a:fld>
            <a:endParaRPr lang="es-US"/>
          </a:p>
        </p:txBody>
      </p:sp>
    </p:spTree>
    <p:extLst>
      <p:ext uri="{BB962C8B-B14F-4D97-AF65-F5344CB8AC3E}">
        <p14:creationId xmlns:p14="http://schemas.microsoft.com/office/powerpoint/2010/main" val="263012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4D5397C-FD23-47C2-A506-60FCF17F36EC}" type="datetimeFigureOut">
              <a:rPr lang="es-US" smtClean="0"/>
              <a:t>5/7/2015</a:t>
            </a:fld>
            <a:endParaRPr lang="es-US"/>
          </a:p>
        </p:txBody>
      </p:sp>
      <p:sp>
        <p:nvSpPr>
          <p:cNvPr id="5" name="4 Marcador de pie de página"/>
          <p:cNvSpPr>
            <a:spLocks noGrp="1"/>
          </p:cNvSpPr>
          <p:nvPr>
            <p:ph type="ftr" sz="quarter" idx="11"/>
          </p:nvPr>
        </p:nvSpPr>
        <p:spPr/>
        <p:txBody>
          <a:bodyPr/>
          <a:lstStyle/>
          <a:p>
            <a:endParaRPr lang="es-US"/>
          </a:p>
        </p:txBody>
      </p:sp>
      <p:sp>
        <p:nvSpPr>
          <p:cNvPr id="6" name="5 Marcador de número de diapositiva"/>
          <p:cNvSpPr>
            <a:spLocks noGrp="1"/>
          </p:cNvSpPr>
          <p:nvPr>
            <p:ph type="sldNum" sz="quarter" idx="12"/>
          </p:nvPr>
        </p:nvSpPr>
        <p:spPr/>
        <p:txBody>
          <a:bodyPr/>
          <a:lstStyle/>
          <a:p>
            <a:fld id="{5D7D1250-681C-4B95-B767-6DA177AAF998}" type="slidenum">
              <a:rPr lang="es-US" smtClean="0"/>
              <a:t>‹Nº›</a:t>
            </a:fld>
            <a:endParaRPr lang="es-US"/>
          </a:p>
        </p:txBody>
      </p:sp>
    </p:spTree>
    <p:extLst>
      <p:ext uri="{BB962C8B-B14F-4D97-AF65-F5344CB8AC3E}">
        <p14:creationId xmlns:p14="http://schemas.microsoft.com/office/powerpoint/2010/main" val="258777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4 Marcador de fecha"/>
          <p:cNvSpPr>
            <a:spLocks noGrp="1"/>
          </p:cNvSpPr>
          <p:nvPr>
            <p:ph type="dt" sz="half" idx="10"/>
          </p:nvPr>
        </p:nvSpPr>
        <p:spPr/>
        <p:txBody>
          <a:bodyPr/>
          <a:lstStyle/>
          <a:p>
            <a:fld id="{14D5397C-FD23-47C2-A506-60FCF17F36EC}" type="datetimeFigureOut">
              <a:rPr lang="es-US" smtClean="0"/>
              <a:t>5/7/2015</a:t>
            </a:fld>
            <a:endParaRPr lang="es-US"/>
          </a:p>
        </p:txBody>
      </p:sp>
      <p:sp>
        <p:nvSpPr>
          <p:cNvPr id="6" name="5 Marcador de pie de página"/>
          <p:cNvSpPr>
            <a:spLocks noGrp="1"/>
          </p:cNvSpPr>
          <p:nvPr>
            <p:ph type="ftr" sz="quarter" idx="11"/>
          </p:nvPr>
        </p:nvSpPr>
        <p:spPr/>
        <p:txBody>
          <a:bodyPr/>
          <a:lstStyle/>
          <a:p>
            <a:endParaRPr lang="es-US"/>
          </a:p>
        </p:txBody>
      </p:sp>
      <p:sp>
        <p:nvSpPr>
          <p:cNvPr id="7" name="6 Marcador de número de diapositiva"/>
          <p:cNvSpPr>
            <a:spLocks noGrp="1"/>
          </p:cNvSpPr>
          <p:nvPr>
            <p:ph type="sldNum" sz="quarter" idx="12"/>
          </p:nvPr>
        </p:nvSpPr>
        <p:spPr/>
        <p:txBody>
          <a:bodyPr/>
          <a:lstStyle/>
          <a:p>
            <a:fld id="{5D7D1250-681C-4B95-B767-6DA177AAF998}" type="slidenum">
              <a:rPr lang="es-US" smtClean="0"/>
              <a:t>‹Nº›</a:t>
            </a:fld>
            <a:endParaRPr lang="es-US"/>
          </a:p>
        </p:txBody>
      </p:sp>
    </p:spTree>
    <p:extLst>
      <p:ext uri="{BB962C8B-B14F-4D97-AF65-F5344CB8AC3E}">
        <p14:creationId xmlns:p14="http://schemas.microsoft.com/office/powerpoint/2010/main" val="176764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7" name="6 Marcador de fecha"/>
          <p:cNvSpPr>
            <a:spLocks noGrp="1"/>
          </p:cNvSpPr>
          <p:nvPr>
            <p:ph type="dt" sz="half" idx="10"/>
          </p:nvPr>
        </p:nvSpPr>
        <p:spPr/>
        <p:txBody>
          <a:bodyPr/>
          <a:lstStyle/>
          <a:p>
            <a:fld id="{14D5397C-FD23-47C2-A506-60FCF17F36EC}" type="datetimeFigureOut">
              <a:rPr lang="es-US" smtClean="0"/>
              <a:t>5/7/2015</a:t>
            </a:fld>
            <a:endParaRPr lang="es-US"/>
          </a:p>
        </p:txBody>
      </p:sp>
      <p:sp>
        <p:nvSpPr>
          <p:cNvPr id="8" name="7 Marcador de pie de página"/>
          <p:cNvSpPr>
            <a:spLocks noGrp="1"/>
          </p:cNvSpPr>
          <p:nvPr>
            <p:ph type="ftr" sz="quarter" idx="11"/>
          </p:nvPr>
        </p:nvSpPr>
        <p:spPr/>
        <p:txBody>
          <a:bodyPr/>
          <a:lstStyle/>
          <a:p>
            <a:endParaRPr lang="es-US"/>
          </a:p>
        </p:txBody>
      </p:sp>
      <p:sp>
        <p:nvSpPr>
          <p:cNvPr id="9" name="8 Marcador de número de diapositiva"/>
          <p:cNvSpPr>
            <a:spLocks noGrp="1"/>
          </p:cNvSpPr>
          <p:nvPr>
            <p:ph type="sldNum" sz="quarter" idx="12"/>
          </p:nvPr>
        </p:nvSpPr>
        <p:spPr/>
        <p:txBody>
          <a:bodyPr/>
          <a:lstStyle/>
          <a:p>
            <a:fld id="{5D7D1250-681C-4B95-B767-6DA177AAF998}" type="slidenum">
              <a:rPr lang="es-US" smtClean="0"/>
              <a:t>‹Nº›</a:t>
            </a:fld>
            <a:endParaRPr lang="es-US"/>
          </a:p>
        </p:txBody>
      </p:sp>
    </p:spTree>
    <p:extLst>
      <p:ext uri="{BB962C8B-B14F-4D97-AF65-F5344CB8AC3E}">
        <p14:creationId xmlns:p14="http://schemas.microsoft.com/office/powerpoint/2010/main" val="4048373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2 Marcador de fecha"/>
          <p:cNvSpPr>
            <a:spLocks noGrp="1"/>
          </p:cNvSpPr>
          <p:nvPr>
            <p:ph type="dt" sz="half" idx="10"/>
          </p:nvPr>
        </p:nvSpPr>
        <p:spPr/>
        <p:txBody>
          <a:bodyPr/>
          <a:lstStyle/>
          <a:p>
            <a:fld id="{14D5397C-FD23-47C2-A506-60FCF17F36EC}" type="datetimeFigureOut">
              <a:rPr lang="es-US" smtClean="0"/>
              <a:t>5/7/2015</a:t>
            </a:fld>
            <a:endParaRPr lang="es-US"/>
          </a:p>
        </p:txBody>
      </p:sp>
      <p:sp>
        <p:nvSpPr>
          <p:cNvPr id="4" name="3 Marcador de pie de página"/>
          <p:cNvSpPr>
            <a:spLocks noGrp="1"/>
          </p:cNvSpPr>
          <p:nvPr>
            <p:ph type="ftr" sz="quarter" idx="11"/>
          </p:nvPr>
        </p:nvSpPr>
        <p:spPr/>
        <p:txBody>
          <a:bodyPr/>
          <a:lstStyle/>
          <a:p>
            <a:endParaRPr lang="es-US"/>
          </a:p>
        </p:txBody>
      </p:sp>
      <p:sp>
        <p:nvSpPr>
          <p:cNvPr id="5" name="4 Marcador de número de diapositiva"/>
          <p:cNvSpPr>
            <a:spLocks noGrp="1"/>
          </p:cNvSpPr>
          <p:nvPr>
            <p:ph type="sldNum" sz="quarter" idx="12"/>
          </p:nvPr>
        </p:nvSpPr>
        <p:spPr/>
        <p:txBody>
          <a:bodyPr/>
          <a:lstStyle/>
          <a:p>
            <a:fld id="{5D7D1250-681C-4B95-B767-6DA177AAF998}" type="slidenum">
              <a:rPr lang="es-US" smtClean="0"/>
              <a:t>‹Nº›</a:t>
            </a:fld>
            <a:endParaRPr lang="es-US"/>
          </a:p>
        </p:txBody>
      </p:sp>
    </p:spTree>
    <p:extLst>
      <p:ext uri="{BB962C8B-B14F-4D97-AF65-F5344CB8AC3E}">
        <p14:creationId xmlns:p14="http://schemas.microsoft.com/office/powerpoint/2010/main" val="317040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4D5397C-FD23-47C2-A506-60FCF17F36EC}" type="datetimeFigureOut">
              <a:rPr lang="es-US" smtClean="0"/>
              <a:t>5/7/2015</a:t>
            </a:fld>
            <a:endParaRPr lang="es-US"/>
          </a:p>
        </p:txBody>
      </p:sp>
      <p:sp>
        <p:nvSpPr>
          <p:cNvPr id="3" name="2 Marcador de pie de página"/>
          <p:cNvSpPr>
            <a:spLocks noGrp="1"/>
          </p:cNvSpPr>
          <p:nvPr>
            <p:ph type="ftr" sz="quarter" idx="11"/>
          </p:nvPr>
        </p:nvSpPr>
        <p:spPr/>
        <p:txBody>
          <a:bodyPr/>
          <a:lstStyle/>
          <a:p>
            <a:endParaRPr lang="es-US"/>
          </a:p>
        </p:txBody>
      </p:sp>
      <p:sp>
        <p:nvSpPr>
          <p:cNvPr id="4" name="3 Marcador de número de diapositiva"/>
          <p:cNvSpPr>
            <a:spLocks noGrp="1"/>
          </p:cNvSpPr>
          <p:nvPr>
            <p:ph type="sldNum" sz="quarter" idx="12"/>
          </p:nvPr>
        </p:nvSpPr>
        <p:spPr/>
        <p:txBody>
          <a:bodyPr/>
          <a:lstStyle/>
          <a:p>
            <a:fld id="{5D7D1250-681C-4B95-B767-6DA177AAF998}" type="slidenum">
              <a:rPr lang="es-US" smtClean="0"/>
              <a:t>‹Nº›</a:t>
            </a:fld>
            <a:endParaRPr lang="es-US"/>
          </a:p>
        </p:txBody>
      </p:sp>
    </p:spTree>
    <p:extLst>
      <p:ext uri="{BB962C8B-B14F-4D97-AF65-F5344CB8AC3E}">
        <p14:creationId xmlns:p14="http://schemas.microsoft.com/office/powerpoint/2010/main" val="4003090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4D5397C-FD23-47C2-A506-60FCF17F36EC}" type="datetimeFigureOut">
              <a:rPr lang="es-US" smtClean="0"/>
              <a:t>5/7/2015</a:t>
            </a:fld>
            <a:endParaRPr lang="es-US"/>
          </a:p>
        </p:txBody>
      </p:sp>
      <p:sp>
        <p:nvSpPr>
          <p:cNvPr id="6" name="5 Marcador de pie de página"/>
          <p:cNvSpPr>
            <a:spLocks noGrp="1"/>
          </p:cNvSpPr>
          <p:nvPr>
            <p:ph type="ftr" sz="quarter" idx="11"/>
          </p:nvPr>
        </p:nvSpPr>
        <p:spPr/>
        <p:txBody>
          <a:bodyPr/>
          <a:lstStyle/>
          <a:p>
            <a:endParaRPr lang="es-US"/>
          </a:p>
        </p:txBody>
      </p:sp>
      <p:sp>
        <p:nvSpPr>
          <p:cNvPr id="7" name="6 Marcador de número de diapositiva"/>
          <p:cNvSpPr>
            <a:spLocks noGrp="1"/>
          </p:cNvSpPr>
          <p:nvPr>
            <p:ph type="sldNum" sz="quarter" idx="12"/>
          </p:nvPr>
        </p:nvSpPr>
        <p:spPr/>
        <p:txBody>
          <a:bodyPr/>
          <a:lstStyle/>
          <a:p>
            <a:fld id="{5D7D1250-681C-4B95-B767-6DA177AAF998}" type="slidenum">
              <a:rPr lang="es-US" smtClean="0"/>
              <a:t>‹Nº›</a:t>
            </a:fld>
            <a:endParaRPr lang="es-US"/>
          </a:p>
        </p:txBody>
      </p:sp>
    </p:spTree>
    <p:extLst>
      <p:ext uri="{BB962C8B-B14F-4D97-AF65-F5344CB8AC3E}">
        <p14:creationId xmlns:p14="http://schemas.microsoft.com/office/powerpoint/2010/main" val="72971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4D5397C-FD23-47C2-A506-60FCF17F36EC}" type="datetimeFigureOut">
              <a:rPr lang="es-US" smtClean="0"/>
              <a:t>5/7/2015</a:t>
            </a:fld>
            <a:endParaRPr lang="es-US"/>
          </a:p>
        </p:txBody>
      </p:sp>
      <p:sp>
        <p:nvSpPr>
          <p:cNvPr id="6" name="5 Marcador de pie de página"/>
          <p:cNvSpPr>
            <a:spLocks noGrp="1"/>
          </p:cNvSpPr>
          <p:nvPr>
            <p:ph type="ftr" sz="quarter" idx="11"/>
          </p:nvPr>
        </p:nvSpPr>
        <p:spPr/>
        <p:txBody>
          <a:bodyPr/>
          <a:lstStyle/>
          <a:p>
            <a:endParaRPr lang="es-US"/>
          </a:p>
        </p:txBody>
      </p:sp>
      <p:sp>
        <p:nvSpPr>
          <p:cNvPr id="7" name="6 Marcador de número de diapositiva"/>
          <p:cNvSpPr>
            <a:spLocks noGrp="1"/>
          </p:cNvSpPr>
          <p:nvPr>
            <p:ph type="sldNum" sz="quarter" idx="12"/>
          </p:nvPr>
        </p:nvSpPr>
        <p:spPr/>
        <p:txBody>
          <a:bodyPr/>
          <a:lstStyle/>
          <a:p>
            <a:fld id="{5D7D1250-681C-4B95-B767-6DA177AAF998}" type="slidenum">
              <a:rPr lang="es-US" smtClean="0"/>
              <a:t>‹Nº›</a:t>
            </a:fld>
            <a:endParaRPr lang="es-US"/>
          </a:p>
        </p:txBody>
      </p:sp>
    </p:spTree>
    <p:extLst>
      <p:ext uri="{BB962C8B-B14F-4D97-AF65-F5344CB8AC3E}">
        <p14:creationId xmlns:p14="http://schemas.microsoft.com/office/powerpoint/2010/main" val="2745504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5397C-FD23-47C2-A506-60FCF17F36EC}" type="datetimeFigureOut">
              <a:rPr lang="es-US" smtClean="0"/>
              <a:t>5/7/2015</a:t>
            </a:fld>
            <a:endParaRPr lang="es-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D1250-681C-4B95-B767-6DA177AAF998}" type="slidenum">
              <a:rPr lang="es-US" smtClean="0"/>
              <a:t>‹Nº›</a:t>
            </a:fld>
            <a:endParaRPr lang="es-US"/>
          </a:p>
        </p:txBody>
      </p:sp>
    </p:spTree>
    <p:extLst>
      <p:ext uri="{BB962C8B-B14F-4D97-AF65-F5344CB8AC3E}">
        <p14:creationId xmlns:p14="http://schemas.microsoft.com/office/powerpoint/2010/main" val="1632189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www.cambioclimatico-regatta.org/" TargetMode="External"/><Relationship Id="rId5" Type="http://schemas.openxmlformats.org/officeDocument/2006/relationships/hyperlink" Target="mailto:roberto.borjabad@unep.org"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8.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6.jpe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tags" Target="../tags/tag6.xml"/><Relationship Id="rId16" Type="http://schemas.openxmlformats.org/officeDocument/2006/relationships/image" Target="../media/image18.png"/><Relationship Id="rId1" Type="http://schemas.openxmlformats.org/officeDocument/2006/relationships/tags" Target="../tags/tag5.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notesSlide" Target="../notesSlides/notesSlide8.xml"/><Relationship Id="rId9" Type="http://schemas.openxmlformats.org/officeDocument/2006/relationships/image" Target="../media/image11.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8.xml"/><Relationship Id="rId7" Type="http://schemas.openxmlformats.org/officeDocument/2006/relationships/notesSlide" Target="../notesSlides/notesSlide9.xml"/><Relationship Id="rId12" Type="http://schemas.openxmlformats.org/officeDocument/2006/relationships/image" Target="../media/image23.wmf"/><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slideLayout" Target="../slideLayouts/slideLayout2.xml"/><Relationship Id="rId11" Type="http://schemas.openxmlformats.org/officeDocument/2006/relationships/image" Target="../media/image22.png"/><Relationship Id="rId5" Type="http://schemas.openxmlformats.org/officeDocument/2006/relationships/tags" Target="../tags/tag10.xml"/><Relationship Id="rId10" Type="http://schemas.openxmlformats.org/officeDocument/2006/relationships/image" Target="../media/image20.emf"/><Relationship Id="rId4" Type="http://schemas.openxmlformats.org/officeDocument/2006/relationships/tags" Target="../tags/tag9.xml"/><Relationship Id="rId9"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5726" y="764046"/>
            <a:ext cx="7740650" cy="5355312"/>
          </a:xfrm>
          <a:prstGeom prst="rect">
            <a:avLst/>
          </a:prstGeom>
          <a:noFill/>
          <a:ln w="9525">
            <a:noFill/>
            <a:miter lim="800000"/>
            <a:headEnd/>
            <a:tailEnd/>
          </a:ln>
          <a:effectLst/>
        </p:spPr>
        <p:txBody>
          <a:bodyPr wrap="square" anchor="ctr">
            <a:spAutoFit/>
          </a:bodyPr>
          <a:lstStyle/>
          <a:p>
            <a:pPr algn="ctr"/>
            <a:r>
              <a:rPr lang="es-ES_tradnl" b="1" dirty="0" smtClean="0"/>
              <a:t>REUNIÓN </a:t>
            </a:r>
            <a:r>
              <a:rPr lang="es-ES_tradnl" b="1" dirty="0"/>
              <a:t>REGIONAL DE CONSULTA DE GRUPOS PRINCIPALES </a:t>
            </a:r>
            <a:endParaRPr lang="es-ES_tradnl" b="1" dirty="0" smtClean="0"/>
          </a:p>
          <a:p>
            <a:pPr algn="ctr"/>
            <a:r>
              <a:rPr lang="es-ES_tradnl" b="1" dirty="0" smtClean="0"/>
              <a:t>Y ACTORES </a:t>
            </a:r>
            <a:r>
              <a:rPr lang="es-ES_tradnl" b="1" dirty="0"/>
              <a:t>RELEVANTES DE AMÉRICA LATINA Y EL CARIBE 2015</a:t>
            </a:r>
            <a:endParaRPr lang="es-US" dirty="0"/>
          </a:p>
          <a:p>
            <a:pPr marL="528638" indent="-528638" algn="ctr">
              <a:defRPr/>
            </a:pPr>
            <a:endParaRPr lang="en-US" sz="2000" b="1" dirty="0" smtClean="0">
              <a:latin typeface="+mn-lt"/>
              <a:ea typeface="Times New Roman" pitchFamily="18" charset="0"/>
              <a:cs typeface="Times New Roman" pitchFamily="18" charset="0"/>
            </a:endParaRPr>
          </a:p>
          <a:p>
            <a:pPr marL="528638" indent="-528638" algn="ctr">
              <a:defRPr/>
            </a:pPr>
            <a:endParaRPr lang="en-US" sz="2000" b="1" dirty="0" smtClean="0">
              <a:latin typeface="+mn-lt"/>
              <a:ea typeface="Times New Roman" pitchFamily="18" charset="0"/>
              <a:cs typeface="Times New Roman" pitchFamily="18" charset="0"/>
            </a:endParaRPr>
          </a:p>
          <a:p>
            <a:pPr marL="528638" indent="-528638" algn="ctr">
              <a:tabLst>
                <a:tab pos="2057400" algn="l"/>
              </a:tabLst>
              <a:defRPr/>
            </a:pPr>
            <a:r>
              <a:rPr lang="en-US" sz="2800" b="1" dirty="0" err="1" smtClean="0">
                <a:solidFill>
                  <a:srgbClr val="0070C0"/>
                </a:solidFill>
                <a:latin typeface="+mn-lt"/>
                <a:ea typeface="Times New Roman" pitchFamily="18" charset="0"/>
                <a:cs typeface="Times New Roman" pitchFamily="18" charset="0"/>
              </a:rPr>
              <a:t>Cambio</a:t>
            </a:r>
            <a:r>
              <a:rPr lang="en-US" sz="2800" b="1" dirty="0" smtClean="0">
                <a:solidFill>
                  <a:srgbClr val="0070C0"/>
                </a:solidFill>
                <a:latin typeface="+mn-lt"/>
                <a:ea typeface="Times New Roman" pitchFamily="18" charset="0"/>
                <a:cs typeface="Times New Roman" pitchFamily="18" charset="0"/>
              </a:rPr>
              <a:t> </a:t>
            </a:r>
            <a:r>
              <a:rPr lang="en-US" sz="2800" b="1" dirty="0" err="1" smtClean="0">
                <a:solidFill>
                  <a:srgbClr val="0070C0"/>
                </a:solidFill>
                <a:latin typeface="+mn-lt"/>
                <a:ea typeface="Times New Roman" pitchFamily="18" charset="0"/>
                <a:cs typeface="Times New Roman" pitchFamily="18" charset="0"/>
              </a:rPr>
              <a:t>Climático</a:t>
            </a:r>
            <a:r>
              <a:rPr lang="en-US" sz="2800" b="1" dirty="0" smtClean="0">
                <a:solidFill>
                  <a:srgbClr val="0070C0"/>
                </a:solidFill>
                <a:latin typeface="+mn-lt"/>
                <a:ea typeface="Times New Roman" pitchFamily="18" charset="0"/>
                <a:cs typeface="Times New Roman" pitchFamily="18" charset="0"/>
              </a:rPr>
              <a:t> en </a:t>
            </a:r>
            <a:r>
              <a:rPr lang="en-US" sz="2800" b="1" dirty="0" err="1" smtClean="0">
                <a:solidFill>
                  <a:srgbClr val="0070C0"/>
                </a:solidFill>
                <a:latin typeface="+mn-lt"/>
                <a:ea typeface="Times New Roman" pitchFamily="18" charset="0"/>
                <a:cs typeface="Times New Roman" pitchFamily="18" charset="0"/>
              </a:rPr>
              <a:t>América</a:t>
            </a:r>
            <a:r>
              <a:rPr lang="en-US" sz="2800" b="1" dirty="0" smtClean="0">
                <a:solidFill>
                  <a:srgbClr val="0070C0"/>
                </a:solidFill>
                <a:latin typeface="+mn-lt"/>
                <a:ea typeface="Times New Roman" pitchFamily="18" charset="0"/>
                <a:cs typeface="Times New Roman" pitchFamily="18" charset="0"/>
              </a:rPr>
              <a:t> Latina y el Caribe y </a:t>
            </a:r>
            <a:r>
              <a:rPr lang="en-US" sz="2800" b="1" dirty="0" err="1" smtClean="0">
                <a:solidFill>
                  <a:srgbClr val="0070C0"/>
                </a:solidFill>
                <a:latin typeface="+mn-lt"/>
                <a:ea typeface="Times New Roman" pitchFamily="18" charset="0"/>
                <a:cs typeface="Times New Roman" pitchFamily="18" charset="0"/>
              </a:rPr>
              <a:t>perspectivas</a:t>
            </a:r>
            <a:r>
              <a:rPr lang="en-US" sz="2800" b="1" dirty="0" smtClean="0">
                <a:solidFill>
                  <a:srgbClr val="0070C0"/>
                </a:solidFill>
                <a:latin typeface="+mn-lt"/>
                <a:ea typeface="Times New Roman" pitchFamily="18" charset="0"/>
                <a:cs typeface="Times New Roman" pitchFamily="18" charset="0"/>
              </a:rPr>
              <a:t> </a:t>
            </a:r>
            <a:r>
              <a:rPr lang="en-US" sz="2800" b="1" dirty="0" err="1" smtClean="0">
                <a:solidFill>
                  <a:srgbClr val="0070C0"/>
                </a:solidFill>
                <a:latin typeface="+mn-lt"/>
                <a:ea typeface="Times New Roman" pitchFamily="18" charset="0"/>
                <a:cs typeface="Times New Roman" pitchFamily="18" charset="0"/>
              </a:rPr>
              <a:t>hacia</a:t>
            </a:r>
            <a:r>
              <a:rPr lang="en-US" sz="2800" b="1" dirty="0" smtClean="0">
                <a:solidFill>
                  <a:srgbClr val="0070C0"/>
                </a:solidFill>
                <a:latin typeface="+mn-lt"/>
                <a:ea typeface="Times New Roman" pitchFamily="18" charset="0"/>
                <a:cs typeface="Times New Roman" pitchFamily="18" charset="0"/>
              </a:rPr>
              <a:t> la COP21 de </a:t>
            </a:r>
            <a:r>
              <a:rPr lang="en-US" sz="2800" b="1" dirty="0" err="1" smtClean="0">
                <a:solidFill>
                  <a:srgbClr val="0070C0"/>
                </a:solidFill>
                <a:latin typeface="+mn-lt"/>
                <a:ea typeface="Times New Roman" pitchFamily="18" charset="0"/>
                <a:cs typeface="Times New Roman" pitchFamily="18" charset="0"/>
              </a:rPr>
              <a:t>París</a:t>
            </a:r>
            <a:endParaRPr lang="en-US" sz="2800" b="1" dirty="0">
              <a:solidFill>
                <a:srgbClr val="0070C0"/>
              </a:solidFill>
              <a:ea typeface="Times New Roman" pitchFamily="18" charset="0"/>
              <a:cs typeface="Times New Roman" pitchFamily="18" charset="0"/>
            </a:endParaRPr>
          </a:p>
          <a:p>
            <a:pPr marL="528638" indent="-528638" algn="ctr">
              <a:defRPr/>
            </a:pPr>
            <a:endParaRPr lang="en-US" sz="2000" b="1" dirty="0" smtClean="0">
              <a:ea typeface="Times New Roman" pitchFamily="18" charset="0"/>
              <a:cs typeface="Times New Roman" pitchFamily="18" charset="0"/>
            </a:endParaRPr>
          </a:p>
          <a:p>
            <a:pPr marL="528638" indent="-528638" algn="ctr">
              <a:defRPr/>
            </a:pPr>
            <a:endParaRPr lang="en-US" sz="2000" b="1" dirty="0">
              <a:ea typeface="Times New Roman" pitchFamily="18" charset="0"/>
              <a:cs typeface="Times New Roman" pitchFamily="18" charset="0"/>
            </a:endParaRPr>
          </a:p>
          <a:p>
            <a:pPr marL="528638" indent="-528638" algn="ctr">
              <a:defRPr/>
            </a:pPr>
            <a:endParaRPr lang="en-US" sz="2000" b="1" dirty="0" smtClean="0">
              <a:ea typeface="Times New Roman" pitchFamily="18" charset="0"/>
              <a:cs typeface="Times New Roman" pitchFamily="18" charset="0"/>
            </a:endParaRPr>
          </a:p>
          <a:p>
            <a:pPr marL="528638" indent="-528638" algn="ctr">
              <a:defRPr/>
            </a:pPr>
            <a:r>
              <a:rPr lang="en-US" sz="1600" b="1" dirty="0" smtClean="0">
                <a:ea typeface="Times New Roman" pitchFamily="18" charset="0"/>
                <a:cs typeface="Times New Roman" pitchFamily="18" charset="0"/>
              </a:rPr>
              <a:t>7 </a:t>
            </a:r>
            <a:r>
              <a:rPr lang="en-US" sz="1600" b="1" dirty="0">
                <a:ea typeface="Times New Roman" pitchFamily="18" charset="0"/>
                <a:cs typeface="Times New Roman" pitchFamily="18" charset="0"/>
              </a:rPr>
              <a:t>de mayo de 2015</a:t>
            </a:r>
          </a:p>
          <a:p>
            <a:pPr marL="528638" indent="-528638" algn="ctr">
              <a:defRPr/>
            </a:pPr>
            <a:r>
              <a:rPr lang="en-US" sz="1600" b="1" dirty="0">
                <a:ea typeface="Times New Roman" pitchFamily="18" charset="0"/>
                <a:cs typeface="Times New Roman" pitchFamily="18" charset="0"/>
              </a:rPr>
              <a:t>Ciudad de Panamá</a:t>
            </a:r>
          </a:p>
          <a:p>
            <a:pPr marL="528638" indent="-528638" algn="ctr">
              <a:tabLst>
                <a:tab pos="2057400" algn="l"/>
              </a:tabLst>
              <a:defRPr/>
            </a:pPr>
            <a:endParaRPr lang="en-US" sz="2600" b="1" i="1" dirty="0">
              <a:latin typeface="+mn-lt"/>
              <a:ea typeface="Times New Roman" pitchFamily="18" charset="0"/>
              <a:cs typeface="Times New Roman" pitchFamily="18" charset="0"/>
            </a:endParaRPr>
          </a:p>
          <a:p>
            <a:pPr marL="528638" indent="-528638" algn="ctr">
              <a:defRPr/>
            </a:pPr>
            <a:r>
              <a:rPr lang="en-US" sz="1600" b="1" dirty="0" smtClean="0">
                <a:solidFill>
                  <a:schemeClr val="bg1">
                    <a:lumMod val="50000"/>
                  </a:schemeClr>
                </a:solidFill>
                <a:latin typeface="+mn-lt"/>
                <a:ea typeface="Times New Roman" pitchFamily="18" charset="0"/>
                <a:cs typeface="Times New Roman" pitchFamily="18" charset="0"/>
              </a:rPr>
              <a:t>Roberto Borjabad</a:t>
            </a:r>
            <a:endParaRPr lang="en-US" sz="1600" b="1" dirty="0">
              <a:solidFill>
                <a:schemeClr val="bg1">
                  <a:lumMod val="50000"/>
                </a:schemeClr>
              </a:solidFill>
              <a:latin typeface="+mn-lt"/>
              <a:ea typeface="Times New Roman" pitchFamily="18" charset="0"/>
              <a:cs typeface="Times New Roman" pitchFamily="18" charset="0"/>
            </a:endParaRPr>
          </a:p>
          <a:p>
            <a:pPr marL="528638" indent="-528638" algn="ctr">
              <a:defRPr/>
            </a:pPr>
            <a:r>
              <a:rPr lang="en-US" sz="1600" b="1" dirty="0" err="1">
                <a:solidFill>
                  <a:schemeClr val="bg1">
                    <a:lumMod val="50000"/>
                  </a:schemeClr>
                </a:solidFill>
                <a:latin typeface="+mn-lt"/>
                <a:ea typeface="Times New Roman" pitchFamily="18" charset="0"/>
                <a:cs typeface="Times New Roman" pitchFamily="18" charset="0"/>
              </a:rPr>
              <a:t>Oficial</a:t>
            </a:r>
            <a:r>
              <a:rPr lang="en-US" sz="1600" b="1" dirty="0">
                <a:solidFill>
                  <a:schemeClr val="bg1">
                    <a:lumMod val="50000"/>
                  </a:schemeClr>
                </a:solidFill>
                <a:latin typeface="+mn-lt"/>
                <a:ea typeface="Times New Roman" pitchFamily="18" charset="0"/>
                <a:cs typeface="Times New Roman" pitchFamily="18" charset="0"/>
              </a:rPr>
              <a:t> de </a:t>
            </a:r>
            <a:r>
              <a:rPr lang="en-US" sz="1600" b="1" dirty="0" err="1" smtClean="0">
                <a:solidFill>
                  <a:schemeClr val="bg1">
                    <a:lumMod val="50000"/>
                  </a:schemeClr>
                </a:solidFill>
                <a:latin typeface="+mn-lt"/>
                <a:ea typeface="Times New Roman" pitchFamily="18" charset="0"/>
                <a:cs typeface="Times New Roman" pitchFamily="18" charset="0"/>
              </a:rPr>
              <a:t>Programa</a:t>
            </a:r>
            <a:r>
              <a:rPr lang="en-US" sz="1600" b="1" dirty="0" smtClean="0">
                <a:solidFill>
                  <a:schemeClr val="bg1">
                    <a:lumMod val="50000"/>
                  </a:schemeClr>
                </a:solidFill>
                <a:latin typeface="+mn-lt"/>
                <a:ea typeface="Times New Roman" pitchFamily="18" charset="0"/>
                <a:cs typeface="Times New Roman" pitchFamily="18" charset="0"/>
              </a:rPr>
              <a:t> – </a:t>
            </a:r>
            <a:r>
              <a:rPr lang="en-US" sz="1600" b="1" dirty="0" err="1" smtClean="0">
                <a:solidFill>
                  <a:schemeClr val="bg1">
                    <a:lumMod val="50000"/>
                  </a:schemeClr>
                </a:solidFill>
                <a:latin typeface="+mn-lt"/>
                <a:ea typeface="Times New Roman" pitchFamily="18" charset="0"/>
                <a:cs typeface="Times New Roman" pitchFamily="18" charset="0"/>
              </a:rPr>
              <a:t>Unidad</a:t>
            </a:r>
            <a:r>
              <a:rPr lang="en-US" sz="1600" b="1" dirty="0" smtClean="0">
                <a:solidFill>
                  <a:schemeClr val="bg1">
                    <a:lumMod val="50000"/>
                  </a:schemeClr>
                </a:solidFill>
                <a:latin typeface="+mn-lt"/>
                <a:ea typeface="Times New Roman" pitchFamily="18" charset="0"/>
                <a:cs typeface="Times New Roman" pitchFamily="18" charset="0"/>
              </a:rPr>
              <a:t> de Cambio </a:t>
            </a:r>
            <a:r>
              <a:rPr lang="en-US" sz="1600" b="1" dirty="0" err="1" smtClean="0">
                <a:solidFill>
                  <a:schemeClr val="bg1">
                    <a:lumMod val="50000"/>
                  </a:schemeClr>
                </a:solidFill>
                <a:latin typeface="+mn-lt"/>
                <a:ea typeface="Times New Roman" pitchFamily="18" charset="0"/>
                <a:cs typeface="Times New Roman" pitchFamily="18" charset="0"/>
              </a:rPr>
              <a:t>Climático</a:t>
            </a:r>
            <a:endParaRPr lang="en-US" sz="1600" b="1" dirty="0">
              <a:solidFill>
                <a:schemeClr val="bg1">
                  <a:lumMod val="50000"/>
                </a:schemeClr>
              </a:solidFill>
              <a:latin typeface="+mn-lt"/>
              <a:ea typeface="Times New Roman" pitchFamily="18" charset="0"/>
              <a:cs typeface="Times New Roman" pitchFamily="18" charset="0"/>
            </a:endParaRPr>
          </a:p>
          <a:p>
            <a:pPr marL="528638" indent="-528638" algn="ctr">
              <a:defRPr/>
            </a:pPr>
            <a:r>
              <a:rPr lang="en-US" sz="1600" b="1" dirty="0" err="1">
                <a:solidFill>
                  <a:schemeClr val="bg1">
                    <a:lumMod val="50000"/>
                  </a:schemeClr>
                </a:solidFill>
                <a:latin typeface="+mn-lt"/>
                <a:ea typeface="Times New Roman" pitchFamily="18" charset="0"/>
                <a:cs typeface="Times New Roman" pitchFamily="18" charset="0"/>
              </a:rPr>
              <a:t>Oficina</a:t>
            </a:r>
            <a:r>
              <a:rPr lang="en-US" sz="1600" b="1" dirty="0">
                <a:solidFill>
                  <a:schemeClr val="bg1">
                    <a:lumMod val="50000"/>
                  </a:schemeClr>
                </a:solidFill>
                <a:latin typeface="+mn-lt"/>
                <a:ea typeface="Times New Roman" pitchFamily="18" charset="0"/>
                <a:cs typeface="Times New Roman" pitchFamily="18" charset="0"/>
              </a:rPr>
              <a:t> Regional </a:t>
            </a:r>
            <a:r>
              <a:rPr lang="en-US" sz="1600" b="1" dirty="0" err="1">
                <a:solidFill>
                  <a:schemeClr val="bg1">
                    <a:lumMod val="50000"/>
                  </a:schemeClr>
                </a:solidFill>
                <a:latin typeface="+mn-lt"/>
                <a:ea typeface="Times New Roman" pitchFamily="18" charset="0"/>
                <a:cs typeface="Times New Roman" pitchFamily="18" charset="0"/>
              </a:rPr>
              <a:t>para</a:t>
            </a:r>
            <a:r>
              <a:rPr lang="en-US" sz="1600" b="1" dirty="0">
                <a:solidFill>
                  <a:schemeClr val="bg1">
                    <a:lumMod val="50000"/>
                  </a:schemeClr>
                </a:solidFill>
                <a:latin typeface="+mn-lt"/>
                <a:ea typeface="Times New Roman" pitchFamily="18" charset="0"/>
                <a:cs typeface="Times New Roman" pitchFamily="18" charset="0"/>
              </a:rPr>
              <a:t> </a:t>
            </a:r>
            <a:r>
              <a:rPr lang="en-US" sz="1600" b="1" dirty="0" err="1">
                <a:solidFill>
                  <a:schemeClr val="bg1">
                    <a:lumMod val="50000"/>
                  </a:schemeClr>
                </a:solidFill>
                <a:latin typeface="+mn-lt"/>
                <a:ea typeface="Times New Roman" pitchFamily="18" charset="0"/>
                <a:cs typeface="Times New Roman" pitchFamily="18" charset="0"/>
              </a:rPr>
              <a:t>América</a:t>
            </a:r>
            <a:r>
              <a:rPr lang="en-US" sz="1600" b="1" dirty="0">
                <a:solidFill>
                  <a:schemeClr val="bg1">
                    <a:lumMod val="50000"/>
                  </a:schemeClr>
                </a:solidFill>
                <a:latin typeface="+mn-lt"/>
                <a:ea typeface="Times New Roman" pitchFamily="18" charset="0"/>
                <a:cs typeface="Times New Roman" pitchFamily="18" charset="0"/>
              </a:rPr>
              <a:t> Latina y el </a:t>
            </a:r>
            <a:r>
              <a:rPr lang="en-US" sz="1600" b="1" dirty="0" err="1">
                <a:solidFill>
                  <a:schemeClr val="bg1">
                    <a:lumMod val="50000"/>
                  </a:schemeClr>
                </a:solidFill>
                <a:latin typeface="+mn-lt"/>
                <a:ea typeface="Times New Roman" pitchFamily="18" charset="0"/>
                <a:cs typeface="Times New Roman" pitchFamily="18" charset="0"/>
              </a:rPr>
              <a:t>Caribe</a:t>
            </a:r>
            <a:endParaRPr lang="en-US" sz="1600" b="1" dirty="0">
              <a:solidFill>
                <a:schemeClr val="bg1">
                  <a:lumMod val="50000"/>
                </a:schemeClr>
              </a:solidFill>
              <a:latin typeface="+mn-lt"/>
              <a:ea typeface="Times New Roman" pitchFamily="18" charset="0"/>
              <a:cs typeface="Times New Roman" pitchFamily="18" charset="0"/>
            </a:endParaRPr>
          </a:p>
          <a:p>
            <a:pPr marL="528638" indent="-528638" algn="ctr">
              <a:defRPr/>
            </a:pPr>
            <a:r>
              <a:rPr lang="en-US" sz="1600" b="1" dirty="0">
                <a:solidFill>
                  <a:schemeClr val="bg1">
                    <a:lumMod val="50000"/>
                  </a:schemeClr>
                </a:solidFill>
                <a:latin typeface="+mn-lt"/>
                <a:ea typeface="Times New Roman" pitchFamily="18" charset="0"/>
                <a:cs typeface="Times New Roman" pitchFamily="18" charset="0"/>
              </a:rPr>
              <a:t>PNUMA</a:t>
            </a:r>
          </a:p>
          <a:p>
            <a:pPr>
              <a:defRPr/>
            </a:pPr>
            <a:endParaRPr lang="en-US" sz="2800" i="1" dirty="0">
              <a:solidFill>
                <a:srgbClr val="243F60"/>
              </a:solidFill>
              <a:latin typeface="+mn-lt"/>
              <a:ea typeface="Times New Roman" pitchFamily="18" charset="0"/>
              <a:cs typeface="Times New Roman" pitchFamily="18" charset="0"/>
            </a:endParaRPr>
          </a:p>
        </p:txBody>
      </p:sp>
      <p:pic>
        <p:nvPicPr>
          <p:cNvPr id="2051" name="Picture 7"/>
          <p:cNvPicPr>
            <a:picLocks noChangeAspect="1"/>
          </p:cNvPicPr>
          <p:nvPr/>
        </p:nvPicPr>
        <p:blipFill>
          <a:blip r:embed="rId3" cstate="print"/>
          <a:srcRect/>
          <a:stretch>
            <a:fillRect/>
          </a:stretch>
        </p:blipFill>
        <p:spPr bwMode="auto">
          <a:xfrm>
            <a:off x="8120063" y="2060575"/>
            <a:ext cx="625475" cy="4187825"/>
          </a:xfrm>
          <a:prstGeom prst="rect">
            <a:avLst/>
          </a:prstGeom>
          <a:noFill/>
          <a:ln w="9525">
            <a:noFill/>
            <a:miter lim="800000"/>
            <a:headEnd/>
            <a:tailEnd/>
          </a:ln>
        </p:spPr>
      </p:pic>
      <p:pic>
        <p:nvPicPr>
          <p:cNvPr id="2052" name="Picture 24"/>
          <p:cNvPicPr>
            <a:picLocks noChangeAspect="1"/>
          </p:cNvPicPr>
          <p:nvPr/>
        </p:nvPicPr>
        <p:blipFill>
          <a:blip r:embed="rId4" cstate="print"/>
          <a:srcRect/>
          <a:stretch>
            <a:fillRect/>
          </a:stretch>
        </p:blipFill>
        <p:spPr bwMode="auto">
          <a:xfrm>
            <a:off x="7967663" y="457200"/>
            <a:ext cx="808037" cy="939800"/>
          </a:xfrm>
          <a:prstGeom prst="rect">
            <a:avLst/>
          </a:prstGeom>
          <a:noFill/>
          <a:ln w="9525">
            <a:noFill/>
            <a:miter lim="800000"/>
            <a:headEnd/>
            <a:tailEnd/>
          </a:ln>
        </p:spPr>
      </p:pic>
      <p:sp>
        <p:nvSpPr>
          <p:cNvPr id="2053" name="Text Box 8"/>
          <p:cNvSpPr txBox="1">
            <a:spLocks noChangeArrowheads="1"/>
          </p:cNvSpPr>
          <p:nvPr/>
        </p:nvSpPr>
        <p:spPr bwMode="auto">
          <a:xfrm>
            <a:off x="8064500" y="0"/>
            <a:ext cx="1079500" cy="6858000"/>
          </a:xfrm>
          <a:prstGeom prst="rect">
            <a:avLst/>
          </a:prstGeom>
          <a:gradFill rotWithShape="0">
            <a:gsLst>
              <a:gs pos="0">
                <a:srgbClr val="0E3C5A"/>
              </a:gs>
              <a:gs pos="100000">
                <a:srgbClr val="1F81C3"/>
              </a:gs>
            </a:gsLst>
            <a:lin ang="2700000" scaled="1"/>
          </a:gradFill>
          <a:ln w="9525">
            <a:noFill/>
            <a:miter lim="800000"/>
            <a:headEnd/>
            <a:tailEnd/>
          </a:ln>
        </p:spPr>
        <p:txBody>
          <a:bodyPr/>
          <a:lstStyle/>
          <a:p>
            <a:pPr eaLnBrk="0" hangingPunct="0">
              <a:spcBef>
                <a:spcPct val="50000"/>
              </a:spcBef>
            </a:pPr>
            <a:endParaRPr lang="es-PA" sz="2000">
              <a:latin typeface="Times New Roman" pitchFamily="18" charset="0"/>
              <a:ea typeface="ヒラギノ角ゴ Pro W3"/>
              <a:cs typeface="ヒラギノ角ゴ Pro W3"/>
            </a:endParaRPr>
          </a:p>
        </p:txBody>
      </p:sp>
      <p:pic>
        <p:nvPicPr>
          <p:cNvPr id="2054" name="Picture 24"/>
          <p:cNvPicPr>
            <a:picLocks noChangeAspect="1"/>
          </p:cNvPicPr>
          <p:nvPr/>
        </p:nvPicPr>
        <p:blipFill>
          <a:blip r:embed="rId4" cstate="print"/>
          <a:srcRect/>
          <a:stretch>
            <a:fillRect/>
          </a:stretch>
        </p:blipFill>
        <p:spPr bwMode="auto">
          <a:xfrm>
            <a:off x="8172450" y="476250"/>
            <a:ext cx="808038" cy="939800"/>
          </a:xfrm>
          <a:prstGeom prst="rect">
            <a:avLst/>
          </a:prstGeom>
          <a:noFill/>
          <a:ln w="9525">
            <a:noFill/>
            <a:miter lim="800000"/>
            <a:headEnd/>
            <a:tailEnd/>
          </a:ln>
        </p:spPr>
      </p:pic>
      <p:pic>
        <p:nvPicPr>
          <p:cNvPr id="2055" name="Picture 7"/>
          <p:cNvPicPr>
            <a:picLocks noChangeAspect="1"/>
          </p:cNvPicPr>
          <p:nvPr/>
        </p:nvPicPr>
        <p:blipFill>
          <a:blip r:embed="rId3" cstate="print"/>
          <a:srcRect/>
          <a:stretch>
            <a:fillRect/>
          </a:stretch>
        </p:blipFill>
        <p:spPr bwMode="auto">
          <a:xfrm>
            <a:off x="8339138" y="2276475"/>
            <a:ext cx="625475" cy="4187825"/>
          </a:xfrm>
          <a:prstGeom prst="rect">
            <a:avLst/>
          </a:prstGeom>
          <a:noFill/>
          <a:ln w="9525">
            <a:noFill/>
            <a:miter lim="800000"/>
            <a:headEnd/>
            <a:tailEnd/>
          </a:ln>
        </p:spPr>
      </p:pic>
    </p:spTree>
    <p:extLst>
      <p:ext uri="{BB962C8B-B14F-4D97-AF65-F5344CB8AC3E}">
        <p14:creationId xmlns:p14="http://schemas.microsoft.com/office/powerpoint/2010/main" val="2903735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5726" y="1579653"/>
            <a:ext cx="7740650" cy="3724096"/>
          </a:xfrm>
          <a:prstGeom prst="rect">
            <a:avLst/>
          </a:prstGeom>
          <a:noFill/>
          <a:ln w="9525">
            <a:noFill/>
            <a:miter lim="800000"/>
            <a:headEnd/>
            <a:tailEnd/>
          </a:ln>
          <a:effectLst/>
        </p:spPr>
        <p:txBody>
          <a:bodyPr wrap="square" anchor="ctr">
            <a:spAutoFit/>
          </a:bodyPr>
          <a:lstStyle/>
          <a:p>
            <a:pPr marL="528638" indent="-528638">
              <a:defRPr/>
            </a:pPr>
            <a:endParaRPr lang="en-US" sz="2600" dirty="0">
              <a:latin typeface="+mn-lt"/>
              <a:ea typeface="Times New Roman" pitchFamily="18" charset="0"/>
              <a:cs typeface="Times New Roman" pitchFamily="18" charset="0"/>
            </a:endParaRPr>
          </a:p>
          <a:p>
            <a:pPr marL="528638" indent="-528638">
              <a:defRPr/>
            </a:pPr>
            <a:endParaRPr lang="en-US" sz="2600" dirty="0">
              <a:latin typeface="+mn-lt"/>
              <a:ea typeface="Times New Roman" pitchFamily="18" charset="0"/>
              <a:cs typeface="Times New Roman" pitchFamily="18" charset="0"/>
            </a:endParaRPr>
          </a:p>
          <a:p>
            <a:pPr algn="ctr"/>
            <a:r>
              <a:rPr lang="es-MX" sz="3600" b="1" dirty="0" smtClean="0">
                <a:solidFill>
                  <a:srgbClr val="0070C0"/>
                </a:solidFill>
                <a:latin typeface="+mn-lt"/>
                <a:ea typeface="Times New Roman" pitchFamily="18" charset="0"/>
                <a:cs typeface="Times New Roman" pitchFamily="18" charset="0"/>
              </a:rPr>
              <a:t>Expectativas ante un Acuerdo</a:t>
            </a:r>
          </a:p>
          <a:p>
            <a:pPr algn="ctr"/>
            <a:r>
              <a:rPr lang="es-MX" sz="3600" b="1" dirty="0" smtClean="0">
                <a:solidFill>
                  <a:srgbClr val="0070C0"/>
                </a:solidFill>
                <a:ea typeface="Times New Roman" pitchFamily="18" charset="0"/>
                <a:cs typeface="Times New Roman" pitchFamily="18" charset="0"/>
              </a:rPr>
              <a:t>Climático en </a:t>
            </a:r>
            <a:r>
              <a:rPr lang="es-MX" sz="3600" b="1" dirty="0" smtClean="0">
                <a:solidFill>
                  <a:srgbClr val="0070C0"/>
                </a:solidFill>
                <a:latin typeface="+mn-lt"/>
                <a:ea typeface="Times New Roman" pitchFamily="18" charset="0"/>
                <a:cs typeface="Times New Roman" pitchFamily="18" charset="0"/>
              </a:rPr>
              <a:t>COP21 de París</a:t>
            </a:r>
            <a:endParaRPr lang="es-US" sz="3600" b="1" dirty="0" smtClean="0">
              <a:solidFill>
                <a:srgbClr val="0070C0"/>
              </a:solidFill>
              <a:latin typeface="+mn-lt"/>
              <a:ea typeface="Times New Roman" pitchFamily="18" charset="0"/>
              <a:cs typeface="Times New Roman" pitchFamily="18" charset="0"/>
            </a:endParaRPr>
          </a:p>
          <a:p>
            <a:pPr marL="528638" indent="-528638" algn="ctr">
              <a:defRPr/>
            </a:pPr>
            <a:endParaRPr lang="en-US" sz="2600" b="1" dirty="0">
              <a:latin typeface="+mn-lt"/>
              <a:ea typeface="Times New Roman" pitchFamily="18" charset="0"/>
              <a:cs typeface="Times New Roman" pitchFamily="18" charset="0"/>
            </a:endParaRPr>
          </a:p>
          <a:p>
            <a:pPr marL="528638" indent="-528638" algn="ctr">
              <a:tabLst>
                <a:tab pos="2057400" algn="l"/>
              </a:tabLst>
              <a:defRPr/>
            </a:pPr>
            <a:endParaRPr lang="en-US" sz="3200" b="1" dirty="0">
              <a:solidFill>
                <a:srgbClr val="0070C0"/>
              </a:solidFill>
              <a:latin typeface="+mn-lt"/>
              <a:ea typeface="Times New Roman" pitchFamily="18" charset="0"/>
              <a:cs typeface="Times New Roman" pitchFamily="18" charset="0"/>
            </a:endParaRPr>
          </a:p>
          <a:p>
            <a:pPr marL="528638" indent="-528638" algn="ctr">
              <a:tabLst>
                <a:tab pos="2057400" algn="l"/>
              </a:tabLst>
              <a:defRPr/>
            </a:pPr>
            <a:endParaRPr lang="en-US" sz="2600" b="1" i="1" dirty="0">
              <a:latin typeface="+mn-lt"/>
              <a:ea typeface="Times New Roman" pitchFamily="18" charset="0"/>
              <a:cs typeface="Times New Roman" pitchFamily="18" charset="0"/>
            </a:endParaRPr>
          </a:p>
          <a:p>
            <a:pPr>
              <a:defRPr/>
            </a:pPr>
            <a:endParaRPr lang="en-US" sz="2800" i="1" dirty="0">
              <a:solidFill>
                <a:srgbClr val="243F60"/>
              </a:solidFill>
              <a:latin typeface="+mn-lt"/>
              <a:ea typeface="Times New Roman" pitchFamily="18" charset="0"/>
              <a:cs typeface="Times New Roman" pitchFamily="18" charset="0"/>
            </a:endParaRPr>
          </a:p>
        </p:txBody>
      </p:sp>
      <p:pic>
        <p:nvPicPr>
          <p:cNvPr id="2051" name="Picture 7"/>
          <p:cNvPicPr>
            <a:picLocks noChangeAspect="1"/>
          </p:cNvPicPr>
          <p:nvPr/>
        </p:nvPicPr>
        <p:blipFill>
          <a:blip r:embed="rId3" cstate="print"/>
          <a:srcRect/>
          <a:stretch>
            <a:fillRect/>
          </a:stretch>
        </p:blipFill>
        <p:spPr bwMode="auto">
          <a:xfrm>
            <a:off x="8120063" y="2060575"/>
            <a:ext cx="625475" cy="4187825"/>
          </a:xfrm>
          <a:prstGeom prst="rect">
            <a:avLst/>
          </a:prstGeom>
          <a:noFill/>
          <a:ln w="9525">
            <a:noFill/>
            <a:miter lim="800000"/>
            <a:headEnd/>
            <a:tailEnd/>
          </a:ln>
        </p:spPr>
      </p:pic>
      <p:pic>
        <p:nvPicPr>
          <p:cNvPr id="2052" name="Picture 24"/>
          <p:cNvPicPr>
            <a:picLocks noChangeAspect="1"/>
          </p:cNvPicPr>
          <p:nvPr/>
        </p:nvPicPr>
        <p:blipFill>
          <a:blip r:embed="rId4" cstate="print"/>
          <a:srcRect/>
          <a:stretch>
            <a:fillRect/>
          </a:stretch>
        </p:blipFill>
        <p:spPr bwMode="auto">
          <a:xfrm>
            <a:off x="7967663" y="457200"/>
            <a:ext cx="808037" cy="939800"/>
          </a:xfrm>
          <a:prstGeom prst="rect">
            <a:avLst/>
          </a:prstGeom>
          <a:noFill/>
          <a:ln w="9525">
            <a:noFill/>
            <a:miter lim="800000"/>
            <a:headEnd/>
            <a:tailEnd/>
          </a:ln>
        </p:spPr>
      </p:pic>
      <p:sp>
        <p:nvSpPr>
          <p:cNvPr id="2053" name="Text Box 8"/>
          <p:cNvSpPr txBox="1">
            <a:spLocks noChangeArrowheads="1"/>
          </p:cNvSpPr>
          <p:nvPr/>
        </p:nvSpPr>
        <p:spPr bwMode="auto">
          <a:xfrm>
            <a:off x="8064500" y="0"/>
            <a:ext cx="1079500" cy="6858000"/>
          </a:xfrm>
          <a:prstGeom prst="rect">
            <a:avLst/>
          </a:prstGeom>
          <a:gradFill rotWithShape="0">
            <a:gsLst>
              <a:gs pos="0">
                <a:srgbClr val="0E3C5A"/>
              </a:gs>
              <a:gs pos="100000">
                <a:srgbClr val="1F81C3"/>
              </a:gs>
            </a:gsLst>
            <a:lin ang="2700000" scaled="1"/>
          </a:gradFill>
          <a:ln w="9525">
            <a:noFill/>
            <a:miter lim="800000"/>
            <a:headEnd/>
            <a:tailEnd/>
          </a:ln>
        </p:spPr>
        <p:txBody>
          <a:bodyPr/>
          <a:lstStyle/>
          <a:p>
            <a:pPr eaLnBrk="0" hangingPunct="0">
              <a:spcBef>
                <a:spcPct val="50000"/>
              </a:spcBef>
            </a:pPr>
            <a:endParaRPr lang="es-PA" sz="2000">
              <a:latin typeface="Times New Roman" pitchFamily="18" charset="0"/>
              <a:ea typeface="ヒラギノ角ゴ Pro W3"/>
              <a:cs typeface="ヒラギノ角ゴ Pro W3"/>
            </a:endParaRPr>
          </a:p>
        </p:txBody>
      </p:sp>
      <p:pic>
        <p:nvPicPr>
          <p:cNvPr id="2054" name="Picture 24"/>
          <p:cNvPicPr>
            <a:picLocks noChangeAspect="1"/>
          </p:cNvPicPr>
          <p:nvPr/>
        </p:nvPicPr>
        <p:blipFill>
          <a:blip r:embed="rId4" cstate="print"/>
          <a:srcRect/>
          <a:stretch>
            <a:fillRect/>
          </a:stretch>
        </p:blipFill>
        <p:spPr bwMode="auto">
          <a:xfrm>
            <a:off x="8172450" y="476250"/>
            <a:ext cx="808038" cy="939800"/>
          </a:xfrm>
          <a:prstGeom prst="rect">
            <a:avLst/>
          </a:prstGeom>
          <a:noFill/>
          <a:ln w="9525">
            <a:noFill/>
            <a:miter lim="800000"/>
            <a:headEnd/>
            <a:tailEnd/>
          </a:ln>
        </p:spPr>
      </p:pic>
      <p:pic>
        <p:nvPicPr>
          <p:cNvPr id="2055" name="Picture 7"/>
          <p:cNvPicPr>
            <a:picLocks noChangeAspect="1"/>
          </p:cNvPicPr>
          <p:nvPr/>
        </p:nvPicPr>
        <p:blipFill>
          <a:blip r:embed="rId3" cstate="print"/>
          <a:srcRect/>
          <a:stretch>
            <a:fillRect/>
          </a:stretch>
        </p:blipFill>
        <p:spPr bwMode="auto">
          <a:xfrm>
            <a:off x="8339138" y="2276475"/>
            <a:ext cx="625475" cy="4187825"/>
          </a:xfrm>
          <a:prstGeom prst="rect">
            <a:avLst/>
          </a:prstGeom>
          <a:noFill/>
          <a:ln w="9525">
            <a:noFill/>
            <a:miter lim="800000"/>
            <a:headEnd/>
            <a:tailEnd/>
          </a:ln>
        </p:spPr>
      </p:pic>
    </p:spTree>
    <p:extLst>
      <p:ext uri="{BB962C8B-B14F-4D97-AF65-F5344CB8AC3E}">
        <p14:creationId xmlns:p14="http://schemas.microsoft.com/office/powerpoint/2010/main" val="2259033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7"/>
          <p:cNvPicPr>
            <a:picLocks noChangeAspect="1"/>
          </p:cNvPicPr>
          <p:nvPr/>
        </p:nvPicPr>
        <p:blipFill>
          <a:blip r:embed="rId3" cstate="print"/>
          <a:srcRect/>
          <a:stretch>
            <a:fillRect/>
          </a:stretch>
        </p:blipFill>
        <p:spPr bwMode="auto">
          <a:xfrm>
            <a:off x="8120063" y="2060575"/>
            <a:ext cx="625475" cy="4187825"/>
          </a:xfrm>
          <a:prstGeom prst="rect">
            <a:avLst/>
          </a:prstGeom>
          <a:noFill/>
          <a:ln w="9525">
            <a:noFill/>
            <a:miter lim="800000"/>
            <a:headEnd/>
            <a:tailEnd/>
          </a:ln>
        </p:spPr>
      </p:pic>
      <p:pic>
        <p:nvPicPr>
          <p:cNvPr id="3076" name="Picture 24"/>
          <p:cNvPicPr>
            <a:picLocks noChangeAspect="1"/>
          </p:cNvPicPr>
          <p:nvPr/>
        </p:nvPicPr>
        <p:blipFill>
          <a:blip r:embed="rId4" cstate="print"/>
          <a:srcRect/>
          <a:stretch>
            <a:fillRect/>
          </a:stretch>
        </p:blipFill>
        <p:spPr bwMode="auto">
          <a:xfrm>
            <a:off x="7967663" y="457200"/>
            <a:ext cx="808037" cy="939800"/>
          </a:xfrm>
          <a:prstGeom prst="rect">
            <a:avLst/>
          </a:prstGeom>
          <a:noFill/>
          <a:ln w="9525">
            <a:noFill/>
            <a:miter lim="800000"/>
            <a:headEnd/>
            <a:tailEnd/>
          </a:ln>
        </p:spPr>
      </p:pic>
      <p:sp>
        <p:nvSpPr>
          <p:cNvPr id="3077" name="Text Box 8"/>
          <p:cNvSpPr txBox="1">
            <a:spLocks noChangeArrowheads="1"/>
          </p:cNvSpPr>
          <p:nvPr/>
        </p:nvSpPr>
        <p:spPr bwMode="auto">
          <a:xfrm>
            <a:off x="8064500" y="0"/>
            <a:ext cx="1079500" cy="6858000"/>
          </a:xfrm>
          <a:prstGeom prst="rect">
            <a:avLst/>
          </a:prstGeom>
          <a:gradFill rotWithShape="0">
            <a:gsLst>
              <a:gs pos="0">
                <a:srgbClr val="0E3C5A"/>
              </a:gs>
              <a:gs pos="100000">
                <a:srgbClr val="1F81C3"/>
              </a:gs>
            </a:gsLst>
            <a:lin ang="2700000" scaled="1"/>
          </a:gradFill>
          <a:ln w="9525">
            <a:noFill/>
            <a:miter lim="800000"/>
            <a:headEnd/>
            <a:tailEnd/>
          </a:ln>
        </p:spPr>
        <p:txBody>
          <a:bodyPr/>
          <a:lstStyle/>
          <a:p>
            <a:pPr eaLnBrk="0" hangingPunct="0">
              <a:spcBef>
                <a:spcPct val="50000"/>
              </a:spcBef>
            </a:pPr>
            <a:endParaRPr lang="es-ES" sz="2000">
              <a:latin typeface="Times New Roman" pitchFamily="18" charset="0"/>
              <a:ea typeface="ヒラギノ角ゴ Pro W3"/>
              <a:cs typeface="ヒラギノ角ゴ Pro W3"/>
            </a:endParaRPr>
          </a:p>
        </p:txBody>
      </p:sp>
      <p:pic>
        <p:nvPicPr>
          <p:cNvPr id="3078" name="Picture 24"/>
          <p:cNvPicPr>
            <a:picLocks noChangeAspect="1"/>
          </p:cNvPicPr>
          <p:nvPr/>
        </p:nvPicPr>
        <p:blipFill>
          <a:blip r:embed="rId4" cstate="print"/>
          <a:srcRect/>
          <a:stretch>
            <a:fillRect/>
          </a:stretch>
        </p:blipFill>
        <p:spPr bwMode="auto">
          <a:xfrm>
            <a:off x="8172450" y="476250"/>
            <a:ext cx="808038" cy="939800"/>
          </a:xfrm>
          <a:prstGeom prst="rect">
            <a:avLst/>
          </a:prstGeom>
          <a:noFill/>
          <a:ln w="9525">
            <a:noFill/>
            <a:miter lim="800000"/>
            <a:headEnd/>
            <a:tailEnd/>
          </a:ln>
        </p:spPr>
      </p:pic>
      <p:pic>
        <p:nvPicPr>
          <p:cNvPr id="3079" name="Picture 7"/>
          <p:cNvPicPr>
            <a:picLocks noChangeAspect="1"/>
          </p:cNvPicPr>
          <p:nvPr/>
        </p:nvPicPr>
        <p:blipFill>
          <a:blip r:embed="rId3" cstate="print"/>
          <a:srcRect/>
          <a:stretch>
            <a:fillRect/>
          </a:stretch>
        </p:blipFill>
        <p:spPr bwMode="auto">
          <a:xfrm>
            <a:off x="8339138" y="2276475"/>
            <a:ext cx="625475" cy="4187825"/>
          </a:xfrm>
          <a:prstGeom prst="rect">
            <a:avLst/>
          </a:prstGeom>
          <a:noFill/>
          <a:ln w="9525">
            <a:noFill/>
            <a:miter lim="800000"/>
            <a:headEnd/>
            <a:tailEnd/>
          </a:ln>
        </p:spPr>
      </p:pic>
      <p:sp>
        <p:nvSpPr>
          <p:cNvPr id="8" name="7 CuadroTexto"/>
          <p:cNvSpPr txBox="1"/>
          <p:nvPr/>
        </p:nvSpPr>
        <p:spPr>
          <a:xfrm>
            <a:off x="179512" y="980728"/>
            <a:ext cx="7561262" cy="5078313"/>
          </a:xfrm>
          <a:prstGeom prst="rect">
            <a:avLst/>
          </a:prstGeom>
          <a:noFill/>
        </p:spPr>
        <p:txBody>
          <a:bodyPr>
            <a:spAutoFit/>
          </a:bodyPr>
          <a:lstStyle/>
          <a:p>
            <a:pPr marL="342900" indent="-342900">
              <a:buFont typeface="Arial" pitchFamily="34" charset="0"/>
              <a:buChar char="•"/>
            </a:pPr>
            <a:r>
              <a:rPr lang="es-US" dirty="0"/>
              <a:t>Contribución que cada país pone sobre la mesa para </a:t>
            </a:r>
            <a:r>
              <a:rPr lang="es-US" dirty="0" smtClean="0"/>
              <a:t>luchar contra el cambio climático. </a:t>
            </a:r>
            <a:r>
              <a:rPr lang="es-US" dirty="0"/>
              <a:t>Cada estado debe presentar su contribución con compromisos “en la medida de sus posibilidades y circunstancias nacionales”, antes del 1 de octubre</a:t>
            </a:r>
            <a:r>
              <a:rPr lang="es-US" dirty="0" smtClean="0"/>
              <a:t>.</a:t>
            </a:r>
          </a:p>
          <a:p>
            <a:pPr marL="342900" indent="-342900">
              <a:buFont typeface="Arial" pitchFamily="34" charset="0"/>
              <a:buChar char="•"/>
            </a:pPr>
            <a:endParaRPr lang="es-US" dirty="0"/>
          </a:p>
          <a:p>
            <a:pPr marL="342900" indent="-342900">
              <a:buFont typeface="Arial" pitchFamily="34" charset="0"/>
              <a:buChar char="•"/>
            </a:pPr>
            <a:r>
              <a:rPr lang="es-US" dirty="0"/>
              <a:t>Los INDC deben ser “cuantificables y medibles” de manera que en el informe de síntesis de la CMNUCC  prevé elaborar para el 1 de noviembre pueda concluirse si su suma es suficiente</a:t>
            </a:r>
            <a:r>
              <a:rPr lang="es-US" dirty="0" smtClean="0"/>
              <a:t>. Cuestiones clave: </a:t>
            </a:r>
          </a:p>
          <a:p>
            <a:pPr marL="800100" lvl="1" indent="-342900">
              <a:buFont typeface="Arial" pitchFamily="34" charset="0"/>
              <a:buChar char="•"/>
            </a:pPr>
            <a:r>
              <a:rPr lang="es-US" u="sng" dirty="0" smtClean="0"/>
              <a:t>Alcance</a:t>
            </a:r>
            <a:r>
              <a:rPr lang="es-US" dirty="0" smtClean="0"/>
              <a:t>: acciones de sólo de mitigación, o también adaptación, financiamiento, tecnología y fortalecimiento de capacidades. </a:t>
            </a:r>
          </a:p>
          <a:p>
            <a:pPr marL="800100" lvl="1" indent="-342900">
              <a:buFont typeface="Arial" pitchFamily="34" charset="0"/>
              <a:buChar char="•"/>
            </a:pPr>
            <a:r>
              <a:rPr lang="es-US" u="sng" dirty="0" smtClean="0"/>
              <a:t>Tipos</a:t>
            </a:r>
            <a:r>
              <a:rPr lang="es-US" dirty="0" smtClean="0"/>
              <a:t>: objetivos de reducción de emisiones para el conjunto de la economía, objetivos sectoriales (como eficiencia energética u objetivos de energías renovables), por gases.  </a:t>
            </a:r>
          </a:p>
          <a:p>
            <a:pPr marL="800100" lvl="1" indent="-342900">
              <a:buFont typeface="Arial" pitchFamily="34" charset="0"/>
              <a:buChar char="•"/>
            </a:pPr>
            <a:r>
              <a:rPr lang="es-US" u="sng" dirty="0" smtClean="0"/>
              <a:t>Periodo de contribución</a:t>
            </a:r>
            <a:r>
              <a:rPr lang="es-US" dirty="0" smtClean="0"/>
              <a:t>: 2020–2025 ó 2020–2030.</a:t>
            </a:r>
          </a:p>
          <a:p>
            <a:pPr marL="800100" lvl="1" indent="-342900">
              <a:buFont typeface="Arial" pitchFamily="34" charset="0"/>
              <a:buChar char="•"/>
            </a:pPr>
            <a:r>
              <a:rPr lang="es-US" u="sng" dirty="0" err="1" smtClean="0"/>
              <a:t>Baseline</a:t>
            </a:r>
            <a:r>
              <a:rPr lang="es-US" dirty="0" smtClean="0"/>
              <a:t>: año de referencia sobre el que se realizan las </a:t>
            </a:r>
            <a:r>
              <a:rPr lang="es-US" dirty="0" err="1" smtClean="0"/>
              <a:t>INDCs</a:t>
            </a:r>
            <a:endParaRPr lang="es-US" dirty="0" smtClean="0"/>
          </a:p>
          <a:p>
            <a:pPr marL="800100" lvl="1" indent="-342900">
              <a:buFont typeface="Arial" pitchFamily="34" charset="0"/>
              <a:buChar char="•"/>
            </a:pPr>
            <a:r>
              <a:rPr lang="es-US" u="sng" dirty="0" smtClean="0"/>
              <a:t>Vinculación jurídica de </a:t>
            </a:r>
            <a:r>
              <a:rPr lang="es-US" u="sng" dirty="0" err="1" smtClean="0"/>
              <a:t>INDCs</a:t>
            </a:r>
            <a:r>
              <a:rPr lang="es-US" dirty="0" smtClean="0"/>
              <a:t>: Forma jurídica Acuerdo 2015 sin definir. </a:t>
            </a:r>
          </a:p>
          <a:p>
            <a:pPr marL="342900" indent="-342900">
              <a:buFont typeface="Arial" pitchFamily="34" charset="0"/>
              <a:buChar char="•"/>
            </a:pPr>
            <a:endParaRPr lang="es-MX" dirty="0" smtClean="0"/>
          </a:p>
          <a:p>
            <a:pPr marL="342900" indent="-342900">
              <a:buFont typeface="Arial" pitchFamily="34" charset="0"/>
              <a:buChar char="•"/>
            </a:pPr>
            <a:endParaRPr lang="es-MX" dirty="0" smtClean="0"/>
          </a:p>
        </p:txBody>
      </p:sp>
      <p:sp>
        <p:nvSpPr>
          <p:cNvPr id="9" name="Rectangle 1"/>
          <p:cNvSpPr>
            <a:spLocks noChangeArrowheads="1"/>
          </p:cNvSpPr>
          <p:nvPr/>
        </p:nvSpPr>
        <p:spPr bwMode="auto">
          <a:xfrm>
            <a:off x="539552" y="290845"/>
            <a:ext cx="8172400" cy="461665"/>
          </a:xfrm>
          <a:prstGeom prst="rect">
            <a:avLst/>
          </a:prstGeom>
          <a:noFill/>
          <a:ln w="9525">
            <a:noFill/>
            <a:miter lim="800000"/>
            <a:headEnd/>
            <a:tailEnd/>
          </a:ln>
          <a:effectLst/>
        </p:spPr>
        <p:txBody>
          <a:bodyPr wrap="square" anchor="ctr">
            <a:spAutoFit/>
          </a:bodyPr>
          <a:lstStyle/>
          <a:p>
            <a:pPr indent="-528638">
              <a:tabLst>
                <a:tab pos="2057400" algn="l"/>
              </a:tabLst>
              <a:defRPr/>
            </a:pPr>
            <a:r>
              <a:rPr lang="en-US" sz="2400" b="1" dirty="0" smtClean="0">
                <a:solidFill>
                  <a:srgbClr val="0070C0"/>
                </a:solidFill>
                <a:ea typeface="Times New Roman" pitchFamily="18" charset="0"/>
                <a:cs typeface="Times New Roman" pitchFamily="18" charset="0"/>
              </a:rPr>
              <a:t>Intended </a:t>
            </a:r>
            <a:r>
              <a:rPr lang="en-US" sz="2400" b="1" dirty="0">
                <a:solidFill>
                  <a:srgbClr val="0070C0"/>
                </a:solidFill>
                <a:ea typeface="Times New Roman" pitchFamily="18" charset="0"/>
                <a:cs typeface="Times New Roman" pitchFamily="18" charset="0"/>
              </a:rPr>
              <a:t>National Determined Contributions (INDC)</a:t>
            </a:r>
            <a:endParaRPr lang="es-ES" sz="2400" b="1" dirty="0">
              <a:solidFill>
                <a:srgbClr val="0070C0"/>
              </a:solidFill>
              <a:ea typeface="Times New Roman" pitchFamily="18" charset="0"/>
              <a:cs typeface="Times New Roman" pitchFamily="18" charset="0"/>
            </a:endParaRPr>
          </a:p>
        </p:txBody>
      </p:sp>
    </p:spTree>
    <p:extLst>
      <p:ext uri="{BB962C8B-B14F-4D97-AF65-F5344CB8AC3E}">
        <p14:creationId xmlns:p14="http://schemas.microsoft.com/office/powerpoint/2010/main" val="42701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7"/>
          <p:cNvPicPr>
            <a:picLocks noChangeAspect="1"/>
          </p:cNvPicPr>
          <p:nvPr/>
        </p:nvPicPr>
        <p:blipFill>
          <a:blip r:embed="rId3" cstate="print"/>
          <a:srcRect/>
          <a:stretch>
            <a:fillRect/>
          </a:stretch>
        </p:blipFill>
        <p:spPr bwMode="auto">
          <a:xfrm>
            <a:off x="8120063" y="2060575"/>
            <a:ext cx="625475" cy="4187825"/>
          </a:xfrm>
          <a:prstGeom prst="rect">
            <a:avLst/>
          </a:prstGeom>
          <a:noFill/>
          <a:ln w="9525">
            <a:noFill/>
            <a:miter lim="800000"/>
            <a:headEnd/>
            <a:tailEnd/>
          </a:ln>
        </p:spPr>
      </p:pic>
      <p:pic>
        <p:nvPicPr>
          <p:cNvPr id="3076" name="Picture 24"/>
          <p:cNvPicPr>
            <a:picLocks noChangeAspect="1"/>
          </p:cNvPicPr>
          <p:nvPr/>
        </p:nvPicPr>
        <p:blipFill>
          <a:blip r:embed="rId4" cstate="print"/>
          <a:srcRect/>
          <a:stretch>
            <a:fillRect/>
          </a:stretch>
        </p:blipFill>
        <p:spPr bwMode="auto">
          <a:xfrm>
            <a:off x="7967663" y="457200"/>
            <a:ext cx="808037" cy="939800"/>
          </a:xfrm>
          <a:prstGeom prst="rect">
            <a:avLst/>
          </a:prstGeom>
          <a:noFill/>
          <a:ln w="9525">
            <a:noFill/>
            <a:miter lim="800000"/>
            <a:headEnd/>
            <a:tailEnd/>
          </a:ln>
        </p:spPr>
      </p:pic>
      <p:sp>
        <p:nvSpPr>
          <p:cNvPr id="3077" name="Text Box 8"/>
          <p:cNvSpPr txBox="1">
            <a:spLocks noChangeArrowheads="1"/>
          </p:cNvSpPr>
          <p:nvPr/>
        </p:nvSpPr>
        <p:spPr bwMode="auto">
          <a:xfrm>
            <a:off x="8064500" y="0"/>
            <a:ext cx="1079500" cy="6858000"/>
          </a:xfrm>
          <a:prstGeom prst="rect">
            <a:avLst/>
          </a:prstGeom>
          <a:gradFill rotWithShape="0">
            <a:gsLst>
              <a:gs pos="0">
                <a:srgbClr val="0E3C5A"/>
              </a:gs>
              <a:gs pos="100000">
                <a:srgbClr val="1F81C3"/>
              </a:gs>
            </a:gsLst>
            <a:lin ang="2700000" scaled="1"/>
          </a:gradFill>
          <a:ln w="9525">
            <a:noFill/>
            <a:miter lim="800000"/>
            <a:headEnd/>
            <a:tailEnd/>
          </a:ln>
        </p:spPr>
        <p:txBody>
          <a:bodyPr/>
          <a:lstStyle/>
          <a:p>
            <a:pPr eaLnBrk="0" hangingPunct="0">
              <a:spcBef>
                <a:spcPct val="50000"/>
              </a:spcBef>
            </a:pPr>
            <a:endParaRPr lang="es-ES" sz="2000">
              <a:latin typeface="Times New Roman" pitchFamily="18" charset="0"/>
              <a:ea typeface="ヒラギノ角ゴ Pro W3"/>
              <a:cs typeface="ヒラギノ角ゴ Pro W3"/>
            </a:endParaRPr>
          </a:p>
        </p:txBody>
      </p:sp>
      <p:pic>
        <p:nvPicPr>
          <p:cNvPr id="3078" name="Picture 24"/>
          <p:cNvPicPr>
            <a:picLocks noChangeAspect="1"/>
          </p:cNvPicPr>
          <p:nvPr/>
        </p:nvPicPr>
        <p:blipFill>
          <a:blip r:embed="rId4" cstate="print"/>
          <a:srcRect/>
          <a:stretch>
            <a:fillRect/>
          </a:stretch>
        </p:blipFill>
        <p:spPr bwMode="auto">
          <a:xfrm>
            <a:off x="8172450" y="476250"/>
            <a:ext cx="808038" cy="939800"/>
          </a:xfrm>
          <a:prstGeom prst="rect">
            <a:avLst/>
          </a:prstGeom>
          <a:noFill/>
          <a:ln w="9525">
            <a:noFill/>
            <a:miter lim="800000"/>
            <a:headEnd/>
            <a:tailEnd/>
          </a:ln>
        </p:spPr>
      </p:pic>
      <p:pic>
        <p:nvPicPr>
          <p:cNvPr id="3079" name="Picture 7"/>
          <p:cNvPicPr>
            <a:picLocks noChangeAspect="1"/>
          </p:cNvPicPr>
          <p:nvPr/>
        </p:nvPicPr>
        <p:blipFill>
          <a:blip r:embed="rId3" cstate="print"/>
          <a:srcRect/>
          <a:stretch>
            <a:fillRect/>
          </a:stretch>
        </p:blipFill>
        <p:spPr bwMode="auto">
          <a:xfrm>
            <a:off x="8339138" y="2276475"/>
            <a:ext cx="625475" cy="4187825"/>
          </a:xfrm>
          <a:prstGeom prst="rect">
            <a:avLst/>
          </a:prstGeom>
          <a:noFill/>
          <a:ln w="9525">
            <a:noFill/>
            <a:miter lim="800000"/>
            <a:headEnd/>
            <a:tailEnd/>
          </a:ln>
        </p:spPr>
      </p:pic>
      <p:sp>
        <p:nvSpPr>
          <p:cNvPr id="8" name="7 CuadroTexto"/>
          <p:cNvSpPr txBox="1"/>
          <p:nvPr/>
        </p:nvSpPr>
        <p:spPr>
          <a:xfrm>
            <a:off x="179512" y="980728"/>
            <a:ext cx="7561262" cy="3970318"/>
          </a:xfrm>
          <a:prstGeom prst="rect">
            <a:avLst/>
          </a:prstGeom>
          <a:noFill/>
        </p:spPr>
        <p:txBody>
          <a:bodyPr>
            <a:spAutoFit/>
          </a:bodyPr>
          <a:lstStyle/>
          <a:p>
            <a:pPr marL="342900" indent="-342900">
              <a:buFont typeface="Arial" pitchFamily="34" charset="0"/>
              <a:buChar char="•"/>
            </a:pPr>
            <a:r>
              <a:rPr lang="es-US" dirty="0" smtClean="0"/>
              <a:t>Es posible que, debido a sus “circunstancias nacionales”, no todos los países puedan presentar su INDC en plazo y que la suma no sea suficiente para no rebasar los dos grados.</a:t>
            </a:r>
          </a:p>
          <a:p>
            <a:pPr marL="342900" indent="-342900">
              <a:buFont typeface="Arial" pitchFamily="34" charset="0"/>
              <a:buChar char="•"/>
            </a:pPr>
            <a:endParaRPr lang="es-US" dirty="0" smtClean="0"/>
          </a:p>
          <a:p>
            <a:pPr marL="342900" indent="-342900">
              <a:buFont typeface="Arial" pitchFamily="34" charset="0"/>
              <a:buChar char="•"/>
            </a:pPr>
            <a:r>
              <a:rPr lang="es-US" dirty="0" smtClean="0"/>
              <a:t>A la fecha, solamente Suiza, la Unión Europea, Noruega, México, Estados Unidos, Gabón, Rusia, Liechtenstein y Andorra han presentado sus IDNC al Secretariado de la CMNUCC. </a:t>
            </a:r>
          </a:p>
          <a:p>
            <a:pPr marL="342900" indent="-342900">
              <a:buFont typeface="Arial" pitchFamily="34" charset="0"/>
              <a:buChar char="•"/>
            </a:pPr>
            <a:endParaRPr lang="es-US" dirty="0" smtClean="0"/>
          </a:p>
          <a:p>
            <a:pPr marL="342900" indent="-342900">
              <a:buFont typeface="Arial" pitchFamily="34" charset="0"/>
              <a:buChar char="•"/>
            </a:pPr>
            <a:r>
              <a:rPr lang="es-US" dirty="0" smtClean="0"/>
              <a:t>La preocupación actual es que las principales economías presenten su INDC antes de finales de junio, y, en esa línea, todas las miradas se centran en China, India, Australia, Brasil, Canadá y Japón.</a:t>
            </a:r>
          </a:p>
          <a:p>
            <a:pPr marL="342900" indent="-342900">
              <a:buFont typeface="Arial" pitchFamily="34" charset="0"/>
              <a:buChar char="•"/>
            </a:pPr>
            <a:endParaRPr lang="es-US" dirty="0" smtClean="0"/>
          </a:p>
          <a:p>
            <a:pPr marL="342900" indent="-342900">
              <a:buFont typeface="Arial" pitchFamily="34" charset="0"/>
              <a:buChar char="•"/>
            </a:pPr>
            <a:endParaRPr lang="es-MX" dirty="0" smtClean="0"/>
          </a:p>
          <a:p>
            <a:pPr marL="342900" indent="-342900">
              <a:buFont typeface="Arial" pitchFamily="34" charset="0"/>
              <a:buChar char="•"/>
            </a:pPr>
            <a:endParaRPr lang="es-MX" dirty="0" smtClean="0"/>
          </a:p>
        </p:txBody>
      </p:sp>
      <p:sp>
        <p:nvSpPr>
          <p:cNvPr id="9" name="Rectangle 1"/>
          <p:cNvSpPr>
            <a:spLocks noChangeArrowheads="1"/>
          </p:cNvSpPr>
          <p:nvPr/>
        </p:nvSpPr>
        <p:spPr bwMode="auto">
          <a:xfrm>
            <a:off x="539552" y="290845"/>
            <a:ext cx="8172400" cy="461665"/>
          </a:xfrm>
          <a:prstGeom prst="rect">
            <a:avLst/>
          </a:prstGeom>
          <a:noFill/>
          <a:ln w="9525">
            <a:noFill/>
            <a:miter lim="800000"/>
            <a:headEnd/>
            <a:tailEnd/>
          </a:ln>
          <a:effectLst/>
        </p:spPr>
        <p:txBody>
          <a:bodyPr wrap="square" anchor="ctr">
            <a:spAutoFit/>
          </a:bodyPr>
          <a:lstStyle/>
          <a:p>
            <a:pPr indent="-528638">
              <a:tabLst>
                <a:tab pos="2057400" algn="l"/>
              </a:tabLst>
              <a:defRPr/>
            </a:pPr>
            <a:r>
              <a:rPr lang="en-US" sz="2400" b="1" dirty="0" smtClean="0">
                <a:solidFill>
                  <a:srgbClr val="0070C0"/>
                </a:solidFill>
                <a:ea typeface="Times New Roman" pitchFamily="18" charset="0"/>
                <a:cs typeface="Times New Roman" pitchFamily="18" charset="0"/>
              </a:rPr>
              <a:t>Intended </a:t>
            </a:r>
            <a:r>
              <a:rPr lang="en-US" sz="2400" b="1" dirty="0">
                <a:solidFill>
                  <a:srgbClr val="0070C0"/>
                </a:solidFill>
                <a:ea typeface="Times New Roman" pitchFamily="18" charset="0"/>
                <a:cs typeface="Times New Roman" pitchFamily="18" charset="0"/>
              </a:rPr>
              <a:t>National Determined Contributions (INDC)</a:t>
            </a:r>
            <a:endParaRPr lang="es-ES" sz="2400" b="1" dirty="0">
              <a:solidFill>
                <a:srgbClr val="0070C0"/>
              </a:solidFill>
              <a:ea typeface="Times New Roman" pitchFamily="18" charset="0"/>
              <a:cs typeface="Times New Roman" pitchFamily="18" charset="0"/>
            </a:endParaRPr>
          </a:p>
        </p:txBody>
      </p:sp>
    </p:spTree>
    <p:extLst>
      <p:ext uri="{BB962C8B-B14F-4D97-AF65-F5344CB8AC3E}">
        <p14:creationId xmlns:p14="http://schemas.microsoft.com/office/powerpoint/2010/main" val="177220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7"/>
          <p:cNvPicPr>
            <a:picLocks noChangeAspect="1"/>
          </p:cNvPicPr>
          <p:nvPr/>
        </p:nvPicPr>
        <p:blipFill>
          <a:blip r:embed="rId3" cstate="print"/>
          <a:srcRect/>
          <a:stretch>
            <a:fillRect/>
          </a:stretch>
        </p:blipFill>
        <p:spPr bwMode="auto">
          <a:xfrm>
            <a:off x="8120063" y="2060575"/>
            <a:ext cx="625475" cy="4187825"/>
          </a:xfrm>
          <a:prstGeom prst="rect">
            <a:avLst/>
          </a:prstGeom>
          <a:noFill/>
          <a:ln w="9525">
            <a:noFill/>
            <a:miter lim="800000"/>
            <a:headEnd/>
            <a:tailEnd/>
          </a:ln>
        </p:spPr>
      </p:pic>
      <p:pic>
        <p:nvPicPr>
          <p:cNvPr id="3076" name="Picture 24"/>
          <p:cNvPicPr>
            <a:picLocks noChangeAspect="1"/>
          </p:cNvPicPr>
          <p:nvPr/>
        </p:nvPicPr>
        <p:blipFill>
          <a:blip r:embed="rId4" cstate="print"/>
          <a:srcRect/>
          <a:stretch>
            <a:fillRect/>
          </a:stretch>
        </p:blipFill>
        <p:spPr bwMode="auto">
          <a:xfrm>
            <a:off x="7967663" y="457200"/>
            <a:ext cx="808037" cy="939800"/>
          </a:xfrm>
          <a:prstGeom prst="rect">
            <a:avLst/>
          </a:prstGeom>
          <a:noFill/>
          <a:ln w="9525">
            <a:noFill/>
            <a:miter lim="800000"/>
            <a:headEnd/>
            <a:tailEnd/>
          </a:ln>
        </p:spPr>
      </p:pic>
      <p:sp>
        <p:nvSpPr>
          <p:cNvPr id="3077" name="Text Box 8"/>
          <p:cNvSpPr txBox="1">
            <a:spLocks noChangeArrowheads="1"/>
          </p:cNvSpPr>
          <p:nvPr/>
        </p:nvSpPr>
        <p:spPr bwMode="auto">
          <a:xfrm>
            <a:off x="8064500" y="0"/>
            <a:ext cx="1079500" cy="6858000"/>
          </a:xfrm>
          <a:prstGeom prst="rect">
            <a:avLst/>
          </a:prstGeom>
          <a:gradFill rotWithShape="0">
            <a:gsLst>
              <a:gs pos="0">
                <a:srgbClr val="0E3C5A"/>
              </a:gs>
              <a:gs pos="100000">
                <a:srgbClr val="1F81C3"/>
              </a:gs>
            </a:gsLst>
            <a:lin ang="2700000" scaled="1"/>
          </a:gradFill>
          <a:ln w="9525">
            <a:noFill/>
            <a:miter lim="800000"/>
            <a:headEnd/>
            <a:tailEnd/>
          </a:ln>
        </p:spPr>
        <p:txBody>
          <a:bodyPr/>
          <a:lstStyle/>
          <a:p>
            <a:pPr eaLnBrk="0" hangingPunct="0">
              <a:spcBef>
                <a:spcPct val="50000"/>
              </a:spcBef>
            </a:pPr>
            <a:endParaRPr lang="es-ES" sz="2000">
              <a:latin typeface="Times New Roman" pitchFamily="18" charset="0"/>
              <a:ea typeface="ヒラギノ角ゴ Pro W3"/>
              <a:cs typeface="ヒラギノ角ゴ Pro W3"/>
            </a:endParaRPr>
          </a:p>
        </p:txBody>
      </p:sp>
      <p:pic>
        <p:nvPicPr>
          <p:cNvPr id="3078" name="Picture 24"/>
          <p:cNvPicPr>
            <a:picLocks noChangeAspect="1"/>
          </p:cNvPicPr>
          <p:nvPr/>
        </p:nvPicPr>
        <p:blipFill>
          <a:blip r:embed="rId4" cstate="print"/>
          <a:srcRect/>
          <a:stretch>
            <a:fillRect/>
          </a:stretch>
        </p:blipFill>
        <p:spPr bwMode="auto">
          <a:xfrm>
            <a:off x="8172450" y="476250"/>
            <a:ext cx="808038" cy="939800"/>
          </a:xfrm>
          <a:prstGeom prst="rect">
            <a:avLst/>
          </a:prstGeom>
          <a:noFill/>
          <a:ln w="9525">
            <a:noFill/>
            <a:miter lim="800000"/>
            <a:headEnd/>
            <a:tailEnd/>
          </a:ln>
        </p:spPr>
      </p:pic>
      <p:pic>
        <p:nvPicPr>
          <p:cNvPr id="3079" name="Picture 7"/>
          <p:cNvPicPr>
            <a:picLocks noChangeAspect="1"/>
          </p:cNvPicPr>
          <p:nvPr/>
        </p:nvPicPr>
        <p:blipFill>
          <a:blip r:embed="rId3" cstate="print"/>
          <a:srcRect/>
          <a:stretch>
            <a:fillRect/>
          </a:stretch>
        </p:blipFill>
        <p:spPr bwMode="auto">
          <a:xfrm>
            <a:off x="8339138" y="2276475"/>
            <a:ext cx="625475" cy="4187825"/>
          </a:xfrm>
          <a:prstGeom prst="rect">
            <a:avLst/>
          </a:prstGeom>
          <a:noFill/>
          <a:ln w="9525">
            <a:noFill/>
            <a:miter lim="800000"/>
            <a:headEnd/>
            <a:tailEnd/>
          </a:ln>
        </p:spPr>
      </p:pic>
      <p:sp>
        <p:nvSpPr>
          <p:cNvPr id="8" name="7 CuadroTexto"/>
          <p:cNvSpPr txBox="1"/>
          <p:nvPr/>
        </p:nvSpPr>
        <p:spPr>
          <a:xfrm>
            <a:off x="611560" y="1155516"/>
            <a:ext cx="7129214" cy="3785652"/>
          </a:xfrm>
          <a:prstGeom prst="rect">
            <a:avLst/>
          </a:prstGeom>
          <a:noFill/>
        </p:spPr>
        <p:txBody>
          <a:bodyPr wrap="square">
            <a:spAutoFit/>
          </a:bodyPr>
          <a:lstStyle/>
          <a:p>
            <a:pPr marL="342900" indent="-342900">
              <a:buFont typeface="Arial" pitchFamily="34" charset="0"/>
              <a:buChar char="•"/>
            </a:pPr>
            <a:r>
              <a:rPr lang="es-US" dirty="0" smtClean="0"/>
              <a:t>Primera reunión del ADP (</a:t>
            </a:r>
            <a:r>
              <a:rPr lang="es-US" i="1" dirty="0" smtClean="0"/>
              <a:t>Ad Hoc </a:t>
            </a:r>
            <a:r>
              <a:rPr lang="es-US" i="1" dirty="0" err="1" smtClean="0"/>
              <a:t>Working</a:t>
            </a:r>
            <a:r>
              <a:rPr lang="es-US" i="1" dirty="0" smtClean="0"/>
              <a:t> </a:t>
            </a:r>
            <a:r>
              <a:rPr lang="es-US" i="1" dirty="0" err="1" smtClean="0"/>
              <a:t>Group</a:t>
            </a:r>
            <a:r>
              <a:rPr lang="es-US" i="1" dirty="0" smtClean="0"/>
              <a:t> </a:t>
            </a:r>
            <a:r>
              <a:rPr lang="es-US" i="1" dirty="0" err="1" smtClean="0"/>
              <a:t>on</a:t>
            </a:r>
            <a:r>
              <a:rPr lang="es-US" i="1" dirty="0" smtClean="0"/>
              <a:t> </a:t>
            </a:r>
            <a:r>
              <a:rPr lang="es-US" i="1" dirty="0" err="1" smtClean="0"/>
              <a:t>the</a:t>
            </a:r>
            <a:r>
              <a:rPr lang="es-US" i="1" dirty="0" smtClean="0"/>
              <a:t> </a:t>
            </a:r>
            <a:r>
              <a:rPr lang="es-US" i="1" dirty="0" err="1" smtClean="0"/>
              <a:t>Durban</a:t>
            </a:r>
            <a:r>
              <a:rPr lang="es-US" i="1" dirty="0" smtClean="0"/>
              <a:t> </a:t>
            </a:r>
            <a:r>
              <a:rPr lang="es-US" i="1" dirty="0" err="1" smtClean="0"/>
              <a:t>Platform</a:t>
            </a:r>
            <a:r>
              <a:rPr lang="es-US" i="1" dirty="0" smtClean="0"/>
              <a:t> </a:t>
            </a:r>
            <a:r>
              <a:rPr lang="es-US" i="1" dirty="0" err="1" smtClean="0"/>
              <a:t>for</a:t>
            </a:r>
            <a:r>
              <a:rPr lang="es-US" i="1" dirty="0" smtClean="0"/>
              <a:t> </a:t>
            </a:r>
            <a:r>
              <a:rPr lang="es-US" i="1" dirty="0" err="1" smtClean="0"/>
              <a:t>Enhanced</a:t>
            </a:r>
            <a:r>
              <a:rPr lang="es-US" i="1" dirty="0" smtClean="0"/>
              <a:t> </a:t>
            </a:r>
            <a:r>
              <a:rPr lang="es-US" i="1" dirty="0" err="1" smtClean="0"/>
              <a:t>Action</a:t>
            </a:r>
            <a:r>
              <a:rPr lang="es-US" dirty="0" smtClean="0"/>
              <a:t>), se celebró en Ginebra del 8 al 13 de febrero </a:t>
            </a:r>
            <a:r>
              <a:rPr lang="es-US" dirty="0" smtClean="0">
                <a:sym typeface="Wingdings" pitchFamily="2" charset="2"/>
              </a:rPr>
              <a:t> Texto de Ginebra</a:t>
            </a:r>
            <a:endParaRPr lang="es-US" dirty="0" smtClean="0"/>
          </a:p>
          <a:p>
            <a:pPr marL="342900" indent="-342900">
              <a:buFont typeface="Arial" pitchFamily="34" charset="0"/>
              <a:buChar char="•"/>
            </a:pPr>
            <a:endParaRPr lang="es-US" dirty="0" smtClean="0"/>
          </a:p>
          <a:p>
            <a:pPr marL="342900" indent="-342900">
              <a:buFont typeface="Arial" pitchFamily="34" charset="0"/>
              <a:buChar char="•"/>
            </a:pPr>
            <a:r>
              <a:rPr lang="es-US" dirty="0" err="1" smtClean="0"/>
              <a:t>Intersesional</a:t>
            </a:r>
            <a:r>
              <a:rPr lang="es-US" dirty="0" smtClean="0"/>
              <a:t> en Bonn (ADP2), del 1 al 11 de junio.</a:t>
            </a:r>
          </a:p>
          <a:p>
            <a:pPr marL="342900" indent="-342900">
              <a:buFont typeface="Arial" pitchFamily="34" charset="0"/>
              <a:buChar char="•"/>
            </a:pPr>
            <a:endParaRPr lang="es-US" dirty="0" smtClean="0"/>
          </a:p>
          <a:p>
            <a:pPr marL="342900" indent="-342900">
              <a:buFont typeface="Arial" pitchFamily="34" charset="0"/>
              <a:buChar char="•"/>
            </a:pPr>
            <a:r>
              <a:rPr lang="es-US" dirty="0" smtClean="0"/>
              <a:t>Reunión ADP3, en Bonn del 31 agosto al 4 de septiembre.</a:t>
            </a:r>
          </a:p>
          <a:p>
            <a:pPr marL="342900" indent="-342900">
              <a:buFont typeface="Arial" pitchFamily="34" charset="0"/>
              <a:buChar char="•"/>
            </a:pPr>
            <a:endParaRPr lang="es-US" dirty="0" smtClean="0"/>
          </a:p>
          <a:p>
            <a:pPr marL="342900" indent="-342900">
              <a:buFont typeface="Arial" pitchFamily="34" charset="0"/>
              <a:buChar char="•"/>
            </a:pPr>
            <a:r>
              <a:rPr lang="es-US" dirty="0" smtClean="0"/>
              <a:t>Reunión ADP4, en Bonn del 19 al 23 de octubre.</a:t>
            </a:r>
          </a:p>
          <a:p>
            <a:pPr marL="342900" indent="-342900">
              <a:buFont typeface="Arial" pitchFamily="34" charset="0"/>
              <a:buChar char="•"/>
            </a:pPr>
            <a:endParaRPr lang="es-US" dirty="0" smtClean="0"/>
          </a:p>
          <a:p>
            <a:pPr marL="342900" indent="-342900">
              <a:buFont typeface="Arial" pitchFamily="34" charset="0"/>
              <a:buChar char="•"/>
            </a:pPr>
            <a:r>
              <a:rPr lang="es-US" dirty="0" smtClean="0"/>
              <a:t>COP21, en París del 30 de noviembre al 11 de diciembre.</a:t>
            </a:r>
          </a:p>
          <a:p>
            <a:pPr>
              <a:buFont typeface="Arial" pitchFamily="34" charset="0"/>
              <a:buChar char="•"/>
            </a:pPr>
            <a:endParaRPr lang="es-ES" dirty="0"/>
          </a:p>
          <a:p>
            <a:pPr>
              <a:buFont typeface="Arial" pitchFamily="34" charset="0"/>
              <a:buChar char="•"/>
            </a:pPr>
            <a:endParaRPr lang="es-ES" sz="2400" dirty="0" smtClean="0"/>
          </a:p>
        </p:txBody>
      </p:sp>
      <p:sp>
        <p:nvSpPr>
          <p:cNvPr id="9" name="Rectangle 1"/>
          <p:cNvSpPr>
            <a:spLocks noChangeArrowheads="1"/>
          </p:cNvSpPr>
          <p:nvPr/>
        </p:nvSpPr>
        <p:spPr bwMode="auto">
          <a:xfrm>
            <a:off x="539552" y="260068"/>
            <a:ext cx="8172400" cy="523220"/>
          </a:xfrm>
          <a:prstGeom prst="rect">
            <a:avLst/>
          </a:prstGeom>
          <a:noFill/>
          <a:ln w="9525">
            <a:noFill/>
            <a:miter lim="800000"/>
            <a:headEnd/>
            <a:tailEnd/>
          </a:ln>
          <a:effectLst/>
        </p:spPr>
        <p:txBody>
          <a:bodyPr wrap="square" anchor="ctr">
            <a:spAutoFit/>
          </a:bodyPr>
          <a:lstStyle/>
          <a:p>
            <a:pPr indent="-528638">
              <a:tabLst>
                <a:tab pos="2057400" algn="l"/>
              </a:tabLst>
              <a:defRPr/>
            </a:pPr>
            <a:r>
              <a:rPr lang="es-US" sz="2800" b="1" dirty="0">
                <a:solidFill>
                  <a:srgbClr val="0070C0"/>
                </a:solidFill>
                <a:ea typeface="Times New Roman" pitchFamily="18" charset="0"/>
                <a:cs typeface="Times New Roman" pitchFamily="18" charset="0"/>
              </a:rPr>
              <a:t>Fechas clave con vistas al acuerdo de París</a:t>
            </a:r>
          </a:p>
        </p:txBody>
      </p:sp>
    </p:spTree>
    <p:extLst>
      <p:ext uri="{BB962C8B-B14F-4D97-AF65-F5344CB8AC3E}">
        <p14:creationId xmlns:p14="http://schemas.microsoft.com/office/powerpoint/2010/main" val="2142367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7"/>
          <p:cNvPicPr>
            <a:picLocks noChangeAspect="1"/>
          </p:cNvPicPr>
          <p:nvPr/>
        </p:nvPicPr>
        <p:blipFill>
          <a:blip r:embed="rId3" cstate="print"/>
          <a:srcRect/>
          <a:stretch>
            <a:fillRect/>
          </a:stretch>
        </p:blipFill>
        <p:spPr bwMode="auto">
          <a:xfrm>
            <a:off x="8120063" y="2060575"/>
            <a:ext cx="625475" cy="4187825"/>
          </a:xfrm>
          <a:prstGeom prst="rect">
            <a:avLst/>
          </a:prstGeom>
          <a:noFill/>
          <a:ln w="9525">
            <a:noFill/>
            <a:miter lim="800000"/>
            <a:headEnd/>
            <a:tailEnd/>
          </a:ln>
        </p:spPr>
      </p:pic>
      <p:pic>
        <p:nvPicPr>
          <p:cNvPr id="3076" name="Picture 24"/>
          <p:cNvPicPr>
            <a:picLocks noChangeAspect="1"/>
          </p:cNvPicPr>
          <p:nvPr/>
        </p:nvPicPr>
        <p:blipFill>
          <a:blip r:embed="rId4" cstate="print"/>
          <a:srcRect/>
          <a:stretch>
            <a:fillRect/>
          </a:stretch>
        </p:blipFill>
        <p:spPr bwMode="auto">
          <a:xfrm>
            <a:off x="7967663" y="457200"/>
            <a:ext cx="808037" cy="939800"/>
          </a:xfrm>
          <a:prstGeom prst="rect">
            <a:avLst/>
          </a:prstGeom>
          <a:noFill/>
          <a:ln w="9525">
            <a:noFill/>
            <a:miter lim="800000"/>
            <a:headEnd/>
            <a:tailEnd/>
          </a:ln>
        </p:spPr>
      </p:pic>
      <p:sp>
        <p:nvSpPr>
          <p:cNvPr id="3077" name="Text Box 8"/>
          <p:cNvSpPr txBox="1">
            <a:spLocks noChangeArrowheads="1"/>
          </p:cNvSpPr>
          <p:nvPr/>
        </p:nvSpPr>
        <p:spPr bwMode="auto">
          <a:xfrm>
            <a:off x="8064500" y="0"/>
            <a:ext cx="1079500" cy="6858000"/>
          </a:xfrm>
          <a:prstGeom prst="rect">
            <a:avLst/>
          </a:prstGeom>
          <a:gradFill rotWithShape="0">
            <a:gsLst>
              <a:gs pos="0">
                <a:srgbClr val="0E3C5A"/>
              </a:gs>
              <a:gs pos="100000">
                <a:srgbClr val="1F81C3"/>
              </a:gs>
            </a:gsLst>
            <a:lin ang="2700000" scaled="1"/>
          </a:gradFill>
          <a:ln w="9525">
            <a:noFill/>
            <a:miter lim="800000"/>
            <a:headEnd/>
            <a:tailEnd/>
          </a:ln>
        </p:spPr>
        <p:txBody>
          <a:bodyPr/>
          <a:lstStyle/>
          <a:p>
            <a:pPr eaLnBrk="0" hangingPunct="0">
              <a:spcBef>
                <a:spcPct val="50000"/>
              </a:spcBef>
            </a:pPr>
            <a:endParaRPr lang="es-ES" sz="2000">
              <a:latin typeface="Times New Roman" pitchFamily="18" charset="0"/>
              <a:ea typeface="ヒラギノ角ゴ Pro W3"/>
              <a:cs typeface="ヒラギノ角ゴ Pro W3"/>
            </a:endParaRPr>
          </a:p>
        </p:txBody>
      </p:sp>
      <p:pic>
        <p:nvPicPr>
          <p:cNvPr id="3078" name="Picture 24"/>
          <p:cNvPicPr>
            <a:picLocks noChangeAspect="1"/>
          </p:cNvPicPr>
          <p:nvPr/>
        </p:nvPicPr>
        <p:blipFill>
          <a:blip r:embed="rId4" cstate="print"/>
          <a:srcRect/>
          <a:stretch>
            <a:fillRect/>
          </a:stretch>
        </p:blipFill>
        <p:spPr bwMode="auto">
          <a:xfrm>
            <a:off x="8172450" y="476250"/>
            <a:ext cx="808038" cy="939800"/>
          </a:xfrm>
          <a:prstGeom prst="rect">
            <a:avLst/>
          </a:prstGeom>
          <a:noFill/>
          <a:ln w="9525">
            <a:noFill/>
            <a:miter lim="800000"/>
            <a:headEnd/>
            <a:tailEnd/>
          </a:ln>
        </p:spPr>
      </p:pic>
      <p:pic>
        <p:nvPicPr>
          <p:cNvPr id="3079" name="Picture 7"/>
          <p:cNvPicPr>
            <a:picLocks noChangeAspect="1"/>
          </p:cNvPicPr>
          <p:nvPr/>
        </p:nvPicPr>
        <p:blipFill>
          <a:blip r:embed="rId3" cstate="print"/>
          <a:srcRect/>
          <a:stretch>
            <a:fillRect/>
          </a:stretch>
        </p:blipFill>
        <p:spPr bwMode="auto">
          <a:xfrm>
            <a:off x="8339138" y="2276475"/>
            <a:ext cx="625475" cy="4187825"/>
          </a:xfrm>
          <a:prstGeom prst="rect">
            <a:avLst/>
          </a:prstGeom>
          <a:noFill/>
          <a:ln w="9525">
            <a:noFill/>
            <a:miter lim="800000"/>
            <a:headEnd/>
            <a:tailEnd/>
          </a:ln>
        </p:spPr>
      </p:pic>
      <p:sp>
        <p:nvSpPr>
          <p:cNvPr id="8" name="7 CuadroTexto"/>
          <p:cNvSpPr txBox="1"/>
          <p:nvPr/>
        </p:nvSpPr>
        <p:spPr>
          <a:xfrm>
            <a:off x="179512" y="548680"/>
            <a:ext cx="7561262" cy="6463308"/>
          </a:xfrm>
          <a:prstGeom prst="rect">
            <a:avLst/>
          </a:prstGeom>
          <a:noFill/>
        </p:spPr>
        <p:txBody>
          <a:bodyPr>
            <a:spAutoFit/>
          </a:bodyPr>
          <a:lstStyle/>
          <a:p>
            <a:pPr marL="285750" lvl="0" indent="-285750">
              <a:buFont typeface="Arial" pitchFamily="34" charset="0"/>
              <a:buChar char="•"/>
            </a:pPr>
            <a:r>
              <a:rPr lang="es-US" sz="1750" dirty="0" smtClean="0"/>
              <a:t>Texto </a:t>
            </a:r>
            <a:r>
              <a:rPr lang="es-US" sz="1750" dirty="0"/>
              <a:t>más amplio que en Lima, e incluye múltiples opciones que deberán reducirse y en el proceso de búsqueda de consensos. </a:t>
            </a:r>
            <a:endParaRPr lang="es-US" sz="1750" dirty="0" smtClean="0"/>
          </a:p>
          <a:p>
            <a:pPr marL="285750" lvl="0" indent="-285750">
              <a:buFont typeface="Arial" pitchFamily="34" charset="0"/>
              <a:buChar char="•"/>
            </a:pPr>
            <a:endParaRPr lang="es-US" sz="1750" dirty="0"/>
          </a:p>
          <a:p>
            <a:pPr marL="285750" lvl="0" indent="-285750">
              <a:buFont typeface="Arial" pitchFamily="34" charset="0"/>
              <a:buChar char="•"/>
            </a:pPr>
            <a:r>
              <a:rPr lang="es-US" sz="1750" dirty="0"/>
              <a:t>No se prevé que el nuevo acuerdo establezca penalizaciones para los países que no cumplan lo prometido (como </a:t>
            </a:r>
            <a:r>
              <a:rPr lang="es-US" sz="1750" dirty="0" err="1"/>
              <a:t>Kyoto</a:t>
            </a:r>
            <a:r>
              <a:rPr lang="es-US" sz="1750" dirty="0"/>
              <a:t>), por lo que el peso del cumplimiento recaería en un proceso de revisión transparente</a:t>
            </a:r>
            <a:r>
              <a:rPr lang="es-US" sz="1750" dirty="0" smtClean="0"/>
              <a:t>. </a:t>
            </a:r>
          </a:p>
          <a:p>
            <a:pPr marL="285750" lvl="0" indent="-285750">
              <a:buFont typeface="Arial" pitchFamily="34" charset="0"/>
              <a:buChar char="•"/>
            </a:pPr>
            <a:endParaRPr lang="es-US" sz="1750" dirty="0"/>
          </a:p>
          <a:p>
            <a:pPr marL="285750" lvl="0" indent="-285750">
              <a:buFont typeface="Arial" pitchFamily="34" charset="0"/>
              <a:buChar char="•"/>
            </a:pPr>
            <a:r>
              <a:rPr lang="es-US" sz="1750" dirty="0" smtClean="0"/>
              <a:t>Ha </a:t>
            </a:r>
            <a:r>
              <a:rPr lang="es-US" sz="1750" dirty="0"/>
              <a:t>cobrado fuerza la opción de que haya partes del futuro pacto jurídicamente vinculantes y otras que no lo sean, por lo que el debate se centra en los mecanismos de revisión y control de compromisos que tendrá el Acuerdo de París.</a:t>
            </a:r>
          </a:p>
          <a:p>
            <a:pPr marL="285750" lvl="0" indent="-285750">
              <a:buFont typeface="Arial" pitchFamily="34" charset="0"/>
              <a:buChar char="•"/>
            </a:pPr>
            <a:endParaRPr lang="es-US" sz="1750" dirty="0" smtClean="0"/>
          </a:p>
          <a:p>
            <a:pPr marL="285750" lvl="0" indent="-285750">
              <a:buFont typeface="Arial" pitchFamily="34" charset="0"/>
              <a:buChar char="•"/>
            </a:pPr>
            <a:r>
              <a:rPr lang="es-US" sz="1750" dirty="0" smtClean="0"/>
              <a:t>El </a:t>
            </a:r>
            <a:r>
              <a:rPr lang="es-US" sz="1750" dirty="0"/>
              <a:t>Acuerdo de París plantea un primer ciclo de acción a cinco años, comenzando en el 2020 (la Unión Europea planteaba objetivos a 10 años, hasta 2030).</a:t>
            </a:r>
          </a:p>
          <a:p>
            <a:pPr marL="285750" lvl="0" indent="-285750">
              <a:buFont typeface="Arial" pitchFamily="34" charset="0"/>
              <a:buChar char="•"/>
            </a:pPr>
            <a:endParaRPr lang="es-US" sz="1750" dirty="0" smtClean="0"/>
          </a:p>
          <a:p>
            <a:pPr marL="285750" lvl="0" indent="-285750">
              <a:buFont typeface="Arial" pitchFamily="34" charset="0"/>
              <a:buChar char="•"/>
            </a:pPr>
            <a:r>
              <a:rPr lang="es-US" sz="1750" dirty="0" smtClean="0"/>
              <a:t>El </a:t>
            </a:r>
            <a:r>
              <a:rPr lang="es-US" sz="1750" dirty="0"/>
              <a:t>texto mantiene un objetivo de mitigación del cambio climático a largo plazo: 2050, y contempla la posibilidad de fijarse como objetivo que el mundo deje de usar combustibles fósiles para esa fecha.</a:t>
            </a:r>
          </a:p>
          <a:p>
            <a:pPr marL="285750" lvl="0" indent="-285750">
              <a:buFont typeface="Arial" pitchFamily="34" charset="0"/>
              <a:buChar char="•"/>
            </a:pPr>
            <a:endParaRPr lang="es-US" sz="1750" dirty="0" smtClean="0"/>
          </a:p>
          <a:p>
            <a:pPr marL="285750" lvl="0" indent="-285750">
              <a:buFont typeface="Arial" pitchFamily="34" charset="0"/>
              <a:buChar char="•"/>
            </a:pPr>
            <a:r>
              <a:rPr lang="es-US" sz="1750" dirty="0"/>
              <a:t>Uno de los temas más importantes que negocia Latinoamérica, así como los países más vulnerables al cambio climático, es la posibilidad de que la adaptación tenga el mismo peso que mitigación.</a:t>
            </a:r>
            <a:endParaRPr lang="es-MX" sz="1750" dirty="0" smtClean="0"/>
          </a:p>
        </p:txBody>
      </p:sp>
      <p:sp>
        <p:nvSpPr>
          <p:cNvPr id="9" name="Rectangle 1"/>
          <p:cNvSpPr>
            <a:spLocks noChangeArrowheads="1"/>
          </p:cNvSpPr>
          <p:nvPr/>
        </p:nvSpPr>
        <p:spPr bwMode="auto">
          <a:xfrm>
            <a:off x="323528" y="116632"/>
            <a:ext cx="8172400" cy="461665"/>
          </a:xfrm>
          <a:prstGeom prst="rect">
            <a:avLst/>
          </a:prstGeom>
          <a:noFill/>
          <a:ln w="9525">
            <a:noFill/>
            <a:miter lim="800000"/>
            <a:headEnd/>
            <a:tailEnd/>
          </a:ln>
          <a:effectLst/>
        </p:spPr>
        <p:txBody>
          <a:bodyPr wrap="square" anchor="ctr">
            <a:spAutoFit/>
          </a:bodyPr>
          <a:lstStyle/>
          <a:p>
            <a:pPr indent="-528638">
              <a:tabLst>
                <a:tab pos="2057400" algn="l"/>
              </a:tabLst>
              <a:defRPr/>
            </a:pPr>
            <a:r>
              <a:rPr lang="es-ES" sz="2400" b="1" dirty="0" smtClean="0">
                <a:solidFill>
                  <a:srgbClr val="0070C0"/>
                </a:solidFill>
                <a:ea typeface="Times New Roman" pitchFamily="18" charset="0"/>
                <a:cs typeface="Times New Roman" pitchFamily="18" charset="0"/>
              </a:rPr>
              <a:t>Negociaciones para Acuerdo de París – Texto de Ginebra</a:t>
            </a:r>
            <a:endParaRPr lang="es-ES" sz="2400" b="1" dirty="0">
              <a:solidFill>
                <a:srgbClr val="0070C0"/>
              </a:solidFill>
              <a:ea typeface="Times New Roman" pitchFamily="18" charset="0"/>
              <a:cs typeface="Times New Roman" pitchFamily="18" charset="0"/>
            </a:endParaRPr>
          </a:p>
        </p:txBody>
      </p:sp>
    </p:spTree>
    <p:extLst>
      <p:ext uri="{BB962C8B-B14F-4D97-AF65-F5344CB8AC3E}">
        <p14:creationId xmlns:p14="http://schemas.microsoft.com/office/powerpoint/2010/main" val="204797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7"/>
          <p:cNvPicPr>
            <a:picLocks noChangeAspect="1"/>
          </p:cNvPicPr>
          <p:nvPr/>
        </p:nvPicPr>
        <p:blipFill>
          <a:blip r:embed="rId3" cstate="print"/>
          <a:srcRect/>
          <a:stretch>
            <a:fillRect/>
          </a:stretch>
        </p:blipFill>
        <p:spPr bwMode="auto">
          <a:xfrm>
            <a:off x="8120063" y="2060575"/>
            <a:ext cx="625475" cy="4187825"/>
          </a:xfrm>
          <a:prstGeom prst="rect">
            <a:avLst/>
          </a:prstGeom>
          <a:noFill/>
          <a:ln w="9525">
            <a:noFill/>
            <a:miter lim="800000"/>
            <a:headEnd/>
            <a:tailEnd/>
          </a:ln>
        </p:spPr>
      </p:pic>
      <p:pic>
        <p:nvPicPr>
          <p:cNvPr id="3076" name="Picture 24"/>
          <p:cNvPicPr>
            <a:picLocks noChangeAspect="1"/>
          </p:cNvPicPr>
          <p:nvPr/>
        </p:nvPicPr>
        <p:blipFill>
          <a:blip r:embed="rId4" cstate="print"/>
          <a:srcRect/>
          <a:stretch>
            <a:fillRect/>
          </a:stretch>
        </p:blipFill>
        <p:spPr bwMode="auto">
          <a:xfrm>
            <a:off x="7967663" y="457200"/>
            <a:ext cx="808037" cy="939800"/>
          </a:xfrm>
          <a:prstGeom prst="rect">
            <a:avLst/>
          </a:prstGeom>
          <a:noFill/>
          <a:ln w="9525">
            <a:noFill/>
            <a:miter lim="800000"/>
            <a:headEnd/>
            <a:tailEnd/>
          </a:ln>
        </p:spPr>
      </p:pic>
      <p:sp>
        <p:nvSpPr>
          <p:cNvPr id="3077" name="Text Box 8"/>
          <p:cNvSpPr txBox="1">
            <a:spLocks noChangeArrowheads="1"/>
          </p:cNvSpPr>
          <p:nvPr/>
        </p:nvSpPr>
        <p:spPr bwMode="auto">
          <a:xfrm>
            <a:off x="8064500" y="0"/>
            <a:ext cx="1079500" cy="6858000"/>
          </a:xfrm>
          <a:prstGeom prst="rect">
            <a:avLst/>
          </a:prstGeom>
          <a:gradFill rotWithShape="0">
            <a:gsLst>
              <a:gs pos="0">
                <a:srgbClr val="0E3C5A"/>
              </a:gs>
              <a:gs pos="100000">
                <a:srgbClr val="1F81C3"/>
              </a:gs>
            </a:gsLst>
            <a:lin ang="2700000" scaled="1"/>
          </a:gradFill>
          <a:ln w="9525">
            <a:noFill/>
            <a:miter lim="800000"/>
            <a:headEnd/>
            <a:tailEnd/>
          </a:ln>
        </p:spPr>
        <p:txBody>
          <a:bodyPr/>
          <a:lstStyle/>
          <a:p>
            <a:pPr eaLnBrk="0" hangingPunct="0">
              <a:spcBef>
                <a:spcPct val="50000"/>
              </a:spcBef>
            </a:pPr>
            <a:endParaRPr lang="es-ES" sz="2000">
              <a:latin typeface="Times New Roman" pitchFamily="18" charset="0"/>
              <a:ea typeface="ヒラギノ角ゴ Pro W3"/>
              <a:cs typeface="ヒラギノ角ゴ Pro W3"/>
            </a:endParaRPr>
          </a:p>
        </p:txBody>
      </p:sp>
      <p:pic>
        <p:nvPicPr>
          <p:cNvPr id="3078" name="Picture 24"/>
          <p:cNvPicPr>
            <a:picLocks noChangeAspect="1"/>
          </p:cNvPicPr>
          <p:nvPr/>
        </p:nvPicPr>
        <p:blipFill>
          <a:blip r:embed="rId4" cstate="print"/>
          <a:srcRect/>
          <a:stretch>
            <a:fillRect/>
          </a:stretch>
        </p:blipFill>
        <p:spPr bwMode="auto">
          <a:xfrm>
            <a:off x="8172450" y="476250"/>
            <a:ext cx="808038" cy="939800"/>
          </a:xfrm>
          <a:prstGeom prst="rect">
            <a:avLst/>
          </a:prstGeom>
          <a:noFill/>
          <a:ln w="9525">
            <a:noFill/>
            <a:miter lim="800000"/>
            <a:headEnd/>
            <a:tailEnd/>
          </a:ln>
        </p:spPr>
      </p:pic>
      <p:pic>
        <p:nvPicPr>
          <p:cNvPr id="3079" name="Picture 7"/>
          <p:cNvPicPr>
            <a:picLocks noChangeAspect="1"/>
          </p:cNvPicPr>
          <p:nvPr/>
        </p:nvPicPr>
        <p:blipFill>
          <a:blip r:embed="rId3" cstate="print"/>
          <a:srcRect/>
          <a:stretch>
            <a:fillRect/>
          </a:stretch>
        </p:blipFill>
        <p:spPr bwMode="auto">
          <a:xfrm>
            <a:off x="8339138" y="2276475"/>
            <a:ext cx="625475" cy="4187825"/>
          </a:xfrm>
          <a:prstGeom prst="rect">
            <a:avLst/>
          </a:prstGeom>
          <a:noFill/>
          <a:ln w="9525">
            <a:noFill/>
            <a:miter lim="800000"/>
            <a:headEnd/>
            <a:tailEnd/>
          </a:ln>
        </p:spPr>
      </p:pic>
      <p:sp>
        <p:nvSpPr>
          <p:cNvPr id="8" name="7 CuadroTexto"/>
          <p:cNvSpPr txBox="1"/>
          <p:nvPr/>
        </p:nvSpPr>
        <p:spPr>
          <a:xfrm>
            <a:off x="179512" y="952267"/>
            <a:ext cx="7561262" cy="5632311"/>
          </a:xfrm>
          <a:prstGeom prst="rect">
            <a:avLst/>
          </a:prstGeom>
          <a:noFill/>
        </p:spPr>
        <p:txBody>
          <a:bodyPr>
            <a:spAutoFit/>
          </a:bodyPr>
          <a:lstStyle/>
          <a:p>
            <a:pPr marL="180975" indent="-180975" algn="just">
              <a:buFont typeface="Arial" pitchFamily="34" charset="0"/>
              <a:buChar char="•"/>
            </a:pPr>
            <a:r>
              <a:rPr lang="es-MX" sz="2000" dirty="0" smtClean="0">
                <a:latin typeface="+mn-lt"/>
              </a:rPr>
              <a:t>Creado en la COP de Varsovia con el fin de </a:t>
            </a:r>
            <a:r>
              <a:rPr lang="es-US" sz="2000" dirty="0"/>
              <a:t>hacer frente a las pérdidas y los daños que ocurren </a:t>
            </a:r>
            <a:r>
              <a:rPr lang="es-US" sz="2000" dirty="0" smtClean="0"/>
              <a:t>en </a:t>
            </a:r>
            <a:r>
              <a:rPr lang="es-US" sz="2000" dirty="0"/>
              <a:t>países en vías de desarrollo por impactos del cambio climático, como los eventos extremos y aquellos que se desarrollan más lentamente pero que son igual de </a:t>
            </a:r>
            <a:r>
              <a:rPr lang="es-US" sz="2000" dirty="0" smtClean="0"/>
              <a:t>graves. </a:t>
            </a:r>
          </a:p>
          <a:p>
            <a:pPr algn="just">
              <a:buFont typeface="Arial" pitchFamily="34" charset="0"/>
              <a:buChar char="•"/>
            </a:pPr>
            <a:endParaRPr lang="es-MX" sz="2000" dirty="0">
              <a:latin typeface="+mn-lt"/>
            </a:endParaRPr>
          </a:p>
          <a:p>
            <a:pPr algn="just">
              <a:buFont typeface="Arial" pitchFamily="34" charset="0"/>
              <a:buChar char="•"/>
            </a:pPr>
            <a:r>
              <a:rPr lang="es-US" sz="2000" dirty="0" smtClean="0"/>
              <a:t> El </a:t>
            </a:r>
            <a:r>
              <a:rPr lang="es-US" sz="2000" dirty="0"/>
              <a:t>mecanismo de pérdidas y daños tiene 3 funciones. </a:t>
            </a:r>
            <a:endParaRPr lang="es-US" sz="2000" dirty="0" smtClean="0"/>
          </a:p>
          <a:p>
            <a:pPr marL="447675" lvl="1" indent="-266700" algn="just">
              <a:buAutoNum type="arabicParenR"/>
            </a:pPr>
            <a:r>
              <a:rPr lang="es-US" sz="2000" dirty="0" smtClean="0"/>
              <a:t>Ayudar </a:t>
            </a:r>
            <a:r>
              <a:rPr lang="es-US" sz="2000" dirty="0"/>
              <a:t>a entender cuáles son las mejores formas de gestión de riesgos. </a:t>
            </a:r>
          </a:p>
          <a:p>
            <a:pPr marL="447675" lvl="1" indent="-266700" algn="just">
              <a:buAutoNum type="arabicParenR"/>
            </a:pPr>
            <a:r>
              <a:rPr lang="es-US" sz="2000" dirty="0" smtClean="0"/>
              <a:t>Fortalecer </a:t>
            </a:r>
            <a:r>
              <a:rPr lang="es-US" sz="2000" dirty="0"/>
              <a:t>el diálogo y la coordinación entre diferentes actores sobre la implementación de acciones para hacer frente a los daños y pérdidas asociados a los impactos del cambio climático. </a:t>
            </a:r>
            <a:endParaRPr lang="es-US" sz="2000" dirty="0" smtClean="0"/>
          </a:p>
          <a:p>
            <a:pPr marL="447675" lvl="1" indent="-266700" algn="just">
              <a:buAutoNum type="arabicParenR"/>
            </a:pPr>
            <a:r>
              <a:rPr lang="es-US" sz="2000" dirty="0" smtClean="0"/>
              <a:t>Mejorar la </a:t>
            </a:r>
            <a:r>
              <a:rPr lang="es-US" sz="2000" dirty="0"/>
              <a:t>acción, así como el apoyo financiero, tecnológico y de capacidades para hacer frente a estos impactos.</a:t>
            </a:r>
            <a:endParaRPr lang="es-ES" sz="2000" dirty="0" smtClean="0">
              <a:latin typeface="+mn-lt"/>
            </a:endParaRPr>
          </a:p>
          <a:p>
            <a:pPr algn="just">
              <a:buFont typeface="Arial" pitchFamily="34" charset="0"/>
              <a:buChar char="•"/>
            </a:pPr>
            <a:endParaRPr lang="es-ES" sz="2000" b="1" dirty="0" smtClean="0">
              <a:latin typeface="+mn-lt"/>
            </a:endParaRPr>
          </a:p>
          <a:p>
            <a:pPr marL="180975" indent="-180975" algn="just">
              <a:buFont typeface="Arial" pitchFamily="34" charset="0"/>
              <a:buChar char="•"/>
            </a:pPr>
            <a:r>
              <a:rPr lang="es-US" sz="2000" dirty="0"/>
              <a:t>L</a:t>
            </a:r>
            <a:r>
              <a:rPr lang="es-US" sz="2000" dirty="0" smtClean="0"/>
              <a:t>os </a:t>
            </a:r>
            <a:r>
              <a:rPr lang="es-US" sz="2000" dirty="0"/>
              <a:t>países en vías de desarrollo están insistiendo en colocar el Mecanismo de Pérdidas y Daños como un tema expreso dentro del eventual Acuerdo de París, a lo que varios países desarrollados se oponen</a:t>
            </a:r>
            <a:r>
              <a:rPr lang="es-US" sz="2000" dirty="0" smtClean="0"/>
              <a:t>.</a:t>
            </a:r>
            <a:endParaRPr lang="es-ES" sz="2000" dirty="0" smtClean="0">
              <a:latin typeface="+mn-lt"/>
            </a:endParaRPr>
          </a:p>
        </p:txBody>
      </p:sp>
      <p:sp>
        <p:nvSpPr>
          <p:cNvPr id="9" name="Rectangle 1"/>
          <p:cNvSpPr>
            <a:spLocks noChangeArrowheads="1"/>
          </p:cNvSpPr>
          <p:nvPr/>
        </p:nvSpPr>
        <p:spPr bwMode="auto">
          <a:xfrm>
            <a:off x="360040" y="169476"/>
            <a:ext cx="8172400" cy="523220"/>
          </a:xfrm>
          <a:prstGeom prst="rect">
            <a:avLst/>
          </a:prstGeom>
          <a:noFill/>
          <a:ln w="9525">
            <a:noFill/>
            <a:miter lim="800000"/>
            <a:headEnd/>
            <a:tailEnd/>
          </a:ln>
          <a:effectLst/>
        </p:spPr>
        <p:txBody>
          <a:bodyPr wrap="square" anchor="ctr">
            <a:spAutoFit/>
          </a:bodyPr>
          <a:lstStyle/>
          <a:p>
            <a:pPr indent="-528638">
              <a:tabLst>
                <a:tab pos="2057400" algn="l"/>
              </a:tabLst>
              <a:defRPr/>
            </a:pPr>
            <a:r>
              <a:rPr lang="es-US" sz="2800" b="1" dirty="0">
                <a:solidFill>
                  <a:srgbClr val="0070C0"/>
                </a:solidFill>
                <a:ea typeface="Times New Roman" pitchFamily="18" charset="0"/>
                <a:cs typeface="Times New Roman" pitchFamily="18" charset="0"/>
              </a:rPr>
              <a:t>Mecanismo de </a:t>
            </a:r>
            <a:r>
              <a:rPr lang="es-ES" sz="2800" b="1" dirty="0">
                <a:solidFill>
                  <a:srgbClr val="0070C0"/>
                </a:solidFill>
                <a:ea typeface="Times New Roman" pitchFamily="18" charset="0"/>
                <a:cs typeface="Times New Roman" pitchFamily="18" charset="0"/>
              </a:rPr>
              <a:t>Pérdidas </a:t>
            </a:r>
            <a:r>
              <a:rPr lang="es-ES" sz="2800" b="1" dirty="0" smtClean="0">
                <a:solidFill>
                  <a:srgbClr val="0070C0"/>
                </a:solidFill>
                <a:latin typeface="+mn-lt"/>
                <a:ea typeface="Times New Roman" pitchFamily="18" charset="0"/>
                <a:cs typeface="Times New Roman" pitchFamily="18" charset="0"/>
              </a:rPr>
              <a:t>y Daños</a:t>
            </a:r>
            <a:endParaRPr lang="es-ES" sz="2400" b="1" dirty="0">
              <a:solidFill>
                <a:srgbClr val="0070C0"/>
              </a:solidFill>
              <a:latin typeface="+mn-lt"/>
              <a:ea typeface="Times New Roman" pitchFamily="18" charset="0"/>
              <a:cs typeface="Times New Roman" pitchFamily="18" charset="0"/>
            </a:endParaRPr>
          </a:p>
        </p:txBody>
      </p:sp>
    </p:spTree>
    <p:extLst>
      <p:ext uri="{BB962C8B-B14F-4D97-AF65-F5344CB8AC3E}">
        <p14:creationId xmlns:p14="http://schemas.microsoft.com/office/powerpoint/2010/main" val="356126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7"/>
          <p:cNvPicPr>
            <a:picLocks noChangeAspect="1"/>
          </p:cNvPicPr>
          <p:nvPr/>
        </p:nvPicPr>
        <p:blipFill>
          <a:blip r:embed="rId3" cstate="print"/>
          <a:srcRect/>
          <a:stretch>
            <a:fillRect/>
          </a:stretch>
        </p:blipFill>
        <p:spPr bwMode="auto">
          <a:xfrm>
            <a:off x="8120063" y="2060575"/>
            <a:ext cx="625475" cy="4187825"/>
          </a:xfrm>
          <a:prstGeom prst="rect">
            <a:avLst/>
          </a:prstGeom>
          <a:noFill/>
          <a:ln w="9525">
            <a:noFill/>
            <a:miter lim="800000"/>
            <a:headEnd/>
            <a:tailEnd/>
          </a:ln>
        </p:spPr>
      </p:pic>
      <p:pic>
        <p:nvPicPr>
          <p:cNvPr id="3076" name="Picture 24"/>
          <p:cNvPicPr>
            <a:picLocks noChangeAspect="1"/>
          </p:cNvPicPr>
          <p:nvPr/>
        </p:nvPicPr>
        <p:blipFill>
          <a:blip r:embed="rId4" cstate="print"/>
          <a:srcRect/>
          <a:stretch>
            <a:fillRect/>
          </a:stretch>
        </p:blipFill>
        <p:spPr bwMode="auto">
          <a:xfrm>
            <a:off x="7967663" y="457200"/>
            <a:ext cx="808037" cy="939800"/>
          </a:xfrm>
          <a:prstGeom prst="rect">
            <a:avLst/>
          </a:prstGeom>
          <a:noFill/>
          <a:ln w="9525">
            <a:noFill/>
            <a:miter lim="800000"/>
            <a:headEnd/>
            <a:tailEnd/>
          </a:ln>
        </p:spPr>
      </p:pic>
      <p:sp>
        <p:nvSpPr>
          <p:cNvPr id="3077" name="Text Box 8"/>
          <p:cNvSpPr txBox="1">
            <a:spLocks noChangeArrowheads="1"/>
          </p:cNvSpPr>
          <p:nvPr/>
        </p:nvSpPr>
        <p:spPr bwMode="auto">
          <a:xfrm>
            <a:off x="8064500" y="0"/>
            <a:ext cx="1079500" cy="6858000"/>
          </a:xfrm>
          <a:prstGeom prst="rect">
            <a:avLst/>
          </a:prstGeom>
          <a:gradFill rotWithShape="0">
            <a:gsLst>
              <a:gs pos="0">
                <a:srgbClr val="0E3C5A"/>
              </a:gs>
              <a:gs pos="100000">
                <a:srgbClr val="1F81C3"/>
              </a:gs>
            </a:gsLst>
            <a:lin ang="2700000" scaled="1"/>
          </a:gradFill>
          <a:ln w="9525">
            <a:noFill/>
            <a:miter lim="800000"/>
            <a:headEnd/>
            <a:tailEnd/>
          </a:ln>
        </p:spPr>
        <p:txBody>
          <a:bodyPr/>
          <a:lstStyle/>
          <a:p>
            <a:pPr eaLnBrk="0" hangingPunct="0">
              <a:spcBef>
                <a:spcPct val="50000"/>
              </a:spcBef>
            </a:pPr>
            <a:endParaRPr lang="es-ES" sz="2000">
              <a:latin typeface="Times New Roman" pitchFamily="18" charset="0"/>
              <a:ea typeface="ヒラギノ角ゴ Pro W3"/>
              <a:cs typeface="ヒラギノ角ゴ Pro W3"/>
            </a:endParaRPr>
          </a:p>
        </p:txBody>
      </p:sp>
      <p:pic>
        <p:nvPicPr>
          <p:cNvPr id="3078" name="Picture 24"/>
          <p:cNvPicPr>
            <a:picLocks noChangeAspect="1"/>
          </p:cNvPicPr>
          <p:nvPr/>
        </p:nvPicPr>
        <p:blipFill>
          <a:blip r:embed="rId4" cstate="print"/>
          <a:srcRect/>
          <a:stretch>
            <a:fillRect/>
          </a:stretch>
        </p:blipFill>
        <p:spPr bwMode="auto">
          <a:xfrm>
            <a:off x="8172450" y="476250"/>
            <a:ext cx="808038" cy="939800"/>
          </a:xfrm>
          <a:prstGeom prst="rect">
            <a:avLst/>
          </a:prstGeom>
          <a:noFill/>
          <a:ln w="9525">
            <a:noFill/>
            <a:miter lim="800000"/>
            <a:headEnd/>
            <a:tailEnd/>
          </a:ln>
        </p:spPr>
      </p:pic>
      <p:pic>
        <p:nvPicPr>
          <p:cNvPr id="3079" name="Picture 7"/>
          <p:cNvPicPr>
            <a:picLocks noChangeAspect="1"/>
          </p:cNvPicPr>
          <p:nvPr/>
        </p:nvPicPr>
        <p:blipFill>
          <a:blip r:embed="rId3" cstate="print"/>
          <a:srcRect/>
          <a:stretch>
            <a:fillRect/>
          </a:stretch>
        </p:blipFill>
        <p:spPr bwMode="auto">
          <a:xfrm>
            <a:off x="8339138" y="2276475"/>
            <a:ext cx="625475" cy="4187825"/>
          </a:xfrm>
          <a:prstGeom prst="rect">
            <a:avLst/>
          </a:prstGeom>
          <a:noFill/>
          <a:ln w="9525">
            <a:noFill/>
            <a:miter lim="800000"/>
            <a:headEnd/>
            <a:tailEnd/>
          </a:ln>
        </p:spPr>
      </p:pic>
      <p:sp>
        <p:nvSpPr>
          <p:cNvPr id="8" name="7 CuadroTexto"/>
          <p:cNvSpPr txBox="1"/>
          <p:nvPr/>
        </p:nvSpPr>
        <p:spPr>
          <a:xfrm>
            <a:off x="179512" y="952267"/>
            <a:ext cx="7561262" cy="5632311"/>
          </a:xfrm>
          <a:prstGeom prst="rect">
            <a:avLst/>
          </a:prstGeom>
          <a:noFill/>
        </p:spPr>
        <p:txBody>
          <a:bodyPr>
            <a:spAutoFit/>
          </a:bodyPr>
          <a:lstStyle/>
          <a:p>
            <a:pPr algn="just">
              <a:buFont typeface="Arial" pitchFamily="34" charset="0"/>
              <a:buChar char="•"/>
            </a:pPr>
            <a:r>
              <a:rPr lang="es-PA" sz="2000" dirty="0" smtClean="0">
                <a:latin typeface="+mn-lt"/>
              </a:rPr>
              <a:t>¿</a:t>
            </a:r>
            <a:r>
              <a:rPr lang="es-PA" sz="2000" b="1" dirty="0" smtClean="0">
                <a:latin typeface="+mn-lt"/>
              </a:rPr>
              <a:t>Quién debe aportar financiación </a:t>
            </a:r>
            <a:r>
              <a:rPr lang="es-PA" sz="2000" dirty="0" smtClean="0">
                <a:latin typeface="+mn-lt"/>
              </a:rPr>
              <a:t>para el clima bajo un nuevo acuerdo de 2015? Una propuesta consiste en contribuciones de los países desarrollados según fórmula porcentual acordada y países en desarrollo según PIB y otros indicadores. </a:t>
            </a:r>
            <a:endParaRPr lang="es-PA" sz="2000" dirty="0" smtClean="0">
              <a:latin typeface="+mn-lt"/>
            </a:endParaRPr>
          </a:p>
          <a:p>
            <a:pPr algn="just">
              <a:buFont typeface="Arial" pitchFamily="34" charset="0"/>
              <a:buChar char="•"/>
            </a:pPr>
            <a:endParaRPr lang="es-ES" sz="2000" dirty="0" smtClean="0">
              <a:latin typeface="+mn-lt"/>
            </a:endParaRPr>
          </a:p>
          <a:p>
            <a:pPr algn="just">
              <a:buFont typeface="Arial" pitchFamily="34" charset="0"/>
              <a:buChar char="•"/>
            </a:pPr>
            <a:r>
              <a:rPr lang="es-ES" sz="2000" b="1" dirty="0" smtClean="0">
                <a:latin typeface="+mn-lt"/>
              </a:rPr>
              <a:t>REDD+: </a:t>
            </a:r>
            <a:r>
              <a:rPr lang="es-ES" sz="2000" dirty="0" smtClean="0">
                <a:latin typeface="+mn-lt"/>
              </a:rPr>
              <a:t>cómo asegurar el financiamiento a largo plazo a través de enfoques de mercado y no mercado (pagos por resultados). Algunas Partes buscan la creación de un mecanismo específico de REDD+ bajo el nuevo acuerdo.  </a:t>
            </a:r>
          </a:p>
          <a:p>
            <a:pPr algn="just">
              <a:buFont typeface="Arial" pitchFamily="34" charset="0"/>
              <a:buChar char="•"/>
            </a:pPr>
            <a:endParaRPr lang="es-ES" sz="2000" dirty="0" smtClean="0">
              <a:latin typeface="+mn-lt"/>
            </a:endParaRPr>
          </a:p>
          <a:p>
            <a:pPr algn="just">
              <a:buFont typeface="Arial" pitchFamily="34" charset="0"/>
              <a:buChar char="•"/>
            </a:pPr>
            <a:r>
              <a:rPr lang="es-ES" sz="2000" dirty="0"/>
              <a:t> </a:t>
            </a:r>
            <a:r>
              <a:rPr lang="es-ES" sz="2000" dirty="0" smtClean="0">
                <a:latin typeface="+mn-lt"/>
              </a:rPr>
              <a:t>Las </a:t>
            </a:r>
            <a:r>
              <a:rPr lang="es-ES" sz="2000" dirty="0" smtClean="0">
                <a:latin typeface="+mn-lt"/>
              </a:rPr>
              <a:t>Partes están de acuerdo en la importancia del </a:t>
            </a:r>
            <a:r>
              <a:rPr lang="es-ES" sz="2000" b="1" dirty="0" smtClean="0">
                <a:latin typeface="+mn-lt"/>
              </a:rPr>
              <a:t>Mecanismo Tecnológico </a:t>
            </a:r>
            <a:r>
              <a:rPr lang="es-ES" sz="2000" dirty="0" smtClean="0">
                <a:latin typeface="+mn-lt"/>
              </a:rPr>
              <a:t>existente, pero hay división en provisión de financiamiento adicional (CTCN)</a:t>
            </a:r>
          </a:p>
          <a:p>
            <a:pPr algn="just">
              <a:buFont typeface="Arial" pitchFamily="34" charset="0"/>
              <a:buChar char="•"/>
            </a:pPr>
            <a:endParaRPr lang="es-ES" sz="2000" dirty="0" smtClean="0">
              <a:latin typeface="+mn-lt"/>
            </a:endParaRPr>
          </a:p>
          <a:p>
            <a:pPr algn="just">
              <a:buFont typeface="Arial" pitchFamily="34" charset="0"/>
              <a:buChar char="•"/>
            </a:pPr>
            <a:r>
              <a:rPr lang="es-ES" sz="2000" dirty="0" smtClean="0">
                <a:latin typeface="+mn-lt"/>
              </a:rPr>
              <a:t>Derechos </a:t>
            </a:r>
            <a:r>
              <a:rPr lang="es-ES" sz="2000" dirty="0" smtClean="0">
                <a:latin typeface="+mn-lt"/>
              </a:rPr>
              <a:t>de </a:t>
            </a:r>
            <a:r>
              <a:rPr lang="es-ES" sz="2000" b="1" dirty="0" smtClean="0">
                <a:latin typeface="+mn-lt"/>
              </a:rPr>
              <a:t>Propiedad Intelectual</a:t>
            </a:r>
            <a:r>
              <a:rPr lang="es-ES" sz="2000" dirty="0" smtClean="0">
                <a:latin typeface="+mn-lt"/>
              </a:rPr>
              <a:t>: algunas Partes (</a:t>
            </a:r>
            <a:r>
              <a:rPr lang="es-ES" sz="2000" dirty="0" err="1" smtClean="0">
                <a:latin typeface="+mn-lt"/>
              </a:rPr>
              <a:t>p.e</a:t>
            </a:r>
            <a:r>
              <a:rPr lang="es-ES" sz="2000" dirty="0" smtClean="0">
                <a:latin typeface="+mn-lt"/>
              </a:rPr>
              <a:t>. India) han pedido un mecanismo internacional sobre derechos de propiedad intelectual con el fin de facilitar el acceso e implementación de tecnología a los países en desarrollo.</a:t>
            </a:r>
          </a:p>
        </p:txBody>
      </p:sp>
      <p:sp>
        <p:nvSpPr>
          <p:cNvPr id="9" name="Rectangle 1"/>
          <p:cNvSpPr>
            <a:spLocks noChangeArrowheads="1"/>
          </p:cNvSpPr>
          <p:nvPr/>
        </p:nvSpPr>
        <p:spPr bwMode="auto">
          <a:xfrm>
            <a:off x="0" y="116632"/>
            <a:ext cx="8172400" cy="523220"/>
          </a:xfrm>
          <a:prstGeom prst="rect">
            <a:avLst/>
          </a:prstGeom>
          <a:noFill/>
          <a:ln w="9525">
            <a:noFill/>
            <a:miter lim="800000"/>
            <a:headEnd/>
            <a:tailEnd/>
          </a:ln>
          <a:effectLst/>
        </p:spPr>
        <p:txBody>
          <a:bodyPr wrap="square" anchor="ctr">
            <a:spAutoFit/>
          </a:bodyPr>
          <a:lstStyle/>
          <a:p>
            <a:pPr indent="-528638">
              <a:tabLst>
                <a:tab pos="2057400" algn="l"/>
              </a:tabLst>
              <a:defRPr/>
            </a:pPr>
            <a:r>
              <a:rPr lang="es-ES" sz="2800" b="1" dirty="0" smtClean="0">
                <a:solidFill>
                  <a:srgbClr val="0070C0"/>
                </a:solidFill>
                <a:latin typeface="+mn-lt"/>
                <a:ea typeface="Times New Roman" pitchFamily="18" charset="0"/>
                <a:cs typeface="Times New Roman" pitchFamily="18" charset="0"/>
              </a:rPr>
              <a:t>   Acuerdo </a:t>
            </a:r>
            <a:r>
              <a:rPr lang="es-ES" sz="2800" b="1" dirty="0" smtClean="0">
                <a:solidFill>
                  <a:srgbClr val="0070C0"/>
                </a:solidFill>
                <a:latin typeface="+mn-lt"/>
                <a:ea typeface="Times New Roman" pitchFamily="18" charset="0"/>
                <a:cs typeface="Times New Roman" pitchFamily="18" charset="0"/>
              </a:rPr>
              <a:t>sobre cambio climático 2015</a:t>
            </a:r>
            <a:endParaRPr lang="es-ES" sz="2400" b="1" dirty="0">
              <a:solidFill>
                <a:srgbClr val="0070C0"/>
              </a:solidFill>
              <a:latin typeface="+mn-lt"/>
              <a:ea typeface="Times New Roman" pitchFamily="18" charset="0"/>
              <a:cs typeface="Times New Roman" pitchFamily="18" charset="0"/>
            </a:endParaRPr>
          </a:p>
        </p:txBody>
      </p:sp>
    </p:spTree>
    <p:extLst>
      <p:ext uri="{BB962C8B-B14F-4D97-AF65-F5344CB8AC3E}">
        <p14:creationId xmlns:p14="http://schemas.microsoft.com/office/powerpoint/2010/main" val="1963966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US"/>
          </a:p>
        </p:txBody>
      </p:sp>
      <p:sp>
        <p:nvSpPr>
          <p:cNvPr id="3" name="2 Subtítulo"/>
          <p:cNvSpPr>
            <a:spLocks noGrp="1"/>
          </p:cNvSpPr>
          <p:nvPr>
            <p:ph type="subTitle" idx="1"/>
          </p:nvPr>
        </p:nvSpPr>
        <p:spPr/>
        <p:txBody>
          <a:bodyPr/>
          <a:lstStyle/>
          <a:p>
            <a:endParaRPr lang="es-US"/>
          </a:p>
        </p:txBody>
      </p:sp>
      <p:sp>
        <p:nvSpPr>
          <p:cNvPr id="4" name="3 Rectángulo"/>
          <p:cNvSpPr/>
          <p:nvPr/>
        </p:nvSpPr>
        <p:spPr>
          <a:xfrm>
            <a:off x="2286000" y="197346"/>
            <a:ext cx="4572000" cy="1754326"/>
          </a:xfrm>
          <a:prstGeom prst="rect">
            <a:avLst/>
          </a:prstGeom>
        </p:spPr>
        <p:txBody>
          <a:bodyPr>
            <a:spAutoFit/>
          </a:bodyPr>
          <a:lstStyle/>
          <a:p>
            <a:pPr marL="342900" indent="-342900">
              <a:buFont typeface="Arial" pitchFamily="34" charset="0"/>
              <a:buChar char="•"/>
            </a:pPr>
            <a:endParaRPr lang="es-MX" dirty="0" smtClean="0"/>
          </a:p>
          <a:p>
            <a:pPr marL="342900" indent="-342900">
              <a:buFont typeface="Arial" pitchFamily="34" charset="0"/>
              <a:buChar char="•"/>
            </a:pPr>
            <a:endParaRPr lang="es-MX" dirty="0" smtClean="0"/>
          </a:p>
          <a:p>
            <a:pPr marL="342900" indent="-342900">
              <a:buFont typeface="Arial" pitchFamily="34" charset="0"/>
              <a:buChar char="•"/>
            </a:pPr>
            <a:endParaRPr lang="es-MX" dirty="0" smtClean="0"/>
          </a:p>
          <a:p>
            <a:pPr marL="342900" indent="-342900">
              <a:buFont typeface="Arial" pitchFamily="34" charset="0"/>
              <a:buChar char="•"/>
            </a:pPr>
            <a:endParaRPr lang="es-US" dirty="0" smtClean="0"/>
          </a:p>
          <a:p>
            <a:pPr>
              <a:buFont typeface="Arial" pitchFamily="34" charset="0"/>
              <a:buChar char="•"/>
            </a:pPr>
            <a:endParaRPr lang="es-ES" dirty="0" smtClean="0"/>
          </a:p>
          <a:p>
            <a:pPr>
              <a:buFont typeface="Arial" pitchFamily="34" charset="0"/>
              <a:buChar char="•"/>
            </a:pPr>
            <a:endParaRPr lang="es-ES"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59" t="15667" r="31782" b="8227"/>
          <a:stretch/>
        </p:blipFill>
        <p:spPr bwMode="auto">
          <a:xfrm>
            <a:off x="0" y="12973"/>
            <a:ext cx="9144000" cy="7160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1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7"/>
          <p:cNvPicPr>
            <a:picLocks noChangeAspect="1"/>
          </p:cNvPicPr>
          <p:nvPr/>
        </p:nvPicPr>
        <p:blipFill>
          <a:blip r:embed="rId3" cstate="print"/>
          <a:srcRect/>
          <a:stretch>
            <a:fillRect/>
          </a:stretch>
        </p:blipFill>
        <p:spPr bwMode="auto">
          <a:xfrm>
            <a:off x="8120063" y="2060575"/>
            <a:ext cx="625475" cy="4187825"/>
          </a:xfrm>
          <a:prstGeom prst="rect">
            <a:avLst/>
          </a:prstGeom>
          <a:noFill/>
          <a:ln w="9525">
            <a:noFill/>
            <a:miter lim="800000"/>
            <a:headEnd/>
            <a:tailEnd/>
          </a:ln>
        </p:spPr>
      </p:pic>
      <p:pic>
        <p:nvPicPr>
          <p:cNvPr id="23556" name="Picture 24"/>
          <p:cNvPicPr>
            <a:picLocks noChangeAspect="1"/>
          </p:cNvPicPr>
          <p:nvPr/>
        </p:nvPicPr>
        <p:blipFill>
          <a:blip r:embed="rId4" cstate="print"/>
          <a:srcRect/>
          <a:stretch>
            <a:fillRect/>
          </a:stretch>
        </p:blipFill>
        <p:spPr bwMode="auto">
          <a:xfrm>
            <a:off x="7967663" y="457200"/>
            <a:ext cx="808037" cy="939800"/>
          </a:xfrm>
          <a:prstGeom prst="rect">
            <a:avLst/>
          </a:prstGeom>
          <a:noFill/>
          <a:ln w="9525">
            <a:noFill/>
            <a:miter lim="800000"/>
            <a:headEnd/>
            <a:tailEnd/>
          </a:ln>
        </p:spPr>
      </p:pic>
      <p:sp>
        <p:nvSpPr>
          <p:cNvPr id="23557" name="Text Box 8"/>
          <p:cNvSpPr txBox="1">
            <a:spLocks noChangeArrowheads="1"/>
          </p:cNvSpPr>
          <p:nvPr/>
        </p:nvSpPr>
        <p:spPr bwMode="auto">
          <a:xfrm>
            <a:off x="8064500" y="0"/>
            <a:ext cx="1079500" cy="6858000"/>
          </a:xfrm>
          <a:prstGeom prst="rect">
            <a:avLst/>
          </a:prstGeom>
          <a:gradFill rotWithShape="0">
            <a:gsLst>
              <a:gs pos="0">
                <a:srgbClr val="0E3C5A"/>
              </a:gs>
              <a:gs pos="100000">
                <a:srgbClr val="1F81C3"/>
              </a:gs>
            </a:gsLst>
            <a:lin ang="2700000" scaled="1"/>
          </a:gradFill>
          <a:ln w="9525">
            <a:noFill/>
            <a:miter lim="800000"/>
            <a:headEnd/>
            <a:tailEnd/>
          </a:ln>
        </p:spPr>
        <p:txBody>
          <a:bodyPr/>
          <a:lstStyle/>
          <a:p>
            <a:pPr eaLnBrk="0" hangingPunct="0">
              <a:spcBef>
                <a:spcPct val="50000"/>
              </a:spcBef>
            </a:pPr>
            <a:endParaRPr lang="es-PA" sz="2000">
              <a:latin typeface="Times New Roman" pitchFamily="18" charset="0"/>
              <a:ea typeface="ヒラギノ角ゴ Pro W3"/>
              <a:cs typeface="ヒラギノ角ゴ Pro W3"/>
            </a:endParaRPr>
          </a:p>
        </p:txBody>
      </p:sp>
      <p:pic>
        <p:nvPicPr>
          <p:cNvPr id="23558" name="Picture 24"/>
          <p:cNvPicPr>
            <a:picLocks noChangeAspect="1"/>
          </p:cNvPicPr>
          <p:nvPr/>
        </p:nvPicPr>
        <p:blipFill>
          <a:blip r:embed="rId4" cstate="print"/>
          <a:srcRect/>
          <a:stretch>
            <a:fillRect/>
          </a:stretch>
        </p:blipFill>
        <p:spPr bwMode="auto">
          <a:xfrm>
            <a:off x="8172450" y="476250"/>
            <a:ext cx="808038" cy="939800"/>
          </a:xfrm>
          <a:prstGeom prst="rect">
            <a:avLst/>
          </a:prstGeom>
          <a:noFill/>
          <a:ln w="9525">
            <a:noFill/>
            <a:miter lim="800000"/>
            <a:headEnd/>
            <a:tailEnd/>
          </a:ln>
        </p:spPr>
      </p:pic>
      <p:pic>
        <p:nvPicPr>
          <p:cNvPr id="23559" name="Picture 7"/>
          <p:cNvPicPr>
            <a:picLocks noChangeAspect="1"/>
          </p:cNvPicPr>
          <p:nvPr/>
        </p:nvPicPr>
        <p:blipFill>
          <a:blip r:embed="rId3" cstate="print"/>
          <a:srcRect/>
          <a:stretch>
            <a:fillRect/>
          </a:stretch>
        </p:blipFill>
        <p:spPr bwMode="auto">
          <a:xfrm>
            <a:off x="8339138" y="2276475"/>
            <a:ext cx="625475" cy="4187825"/>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l="18749" t="13734" r="61006" b="8134"/>
          <a:stretch>
            <a:fillRect/>
          </a:stretch>
        </p:blipFill>
        <p:spPr bwMode="auto">
          <a:xfrm>
            <a:off x="1115616" y="44624"/>
            <a:ext cx="5328592" cy="6758816"/>
          </a:xfrm>
          <a:prstGeom prst="rect">
            <a:avLst/>
          </a:prstGeom>
          <a:noFill/>
          <a:ln w="9525">
            <a:noFill/>
            <a:miter lim="800000"/>
            <a:headEnd/>
            <a:tailEnd/>
          </a:ln>
        </p:spPr>
      </p:pic>
    </p:spTree>
    <p:extLst>
      <p:ext uri="{BB962C8B-B14F-4D97-AF65-F5344CB8AC3E}">
        <p14:creationId xmlns:p14="http://schemas.microsoft.com/office/powerpoint/2010/main" val="3763575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8749" t="13734" r="61006" b="42980"/>
          <a:stretch>
            <a:fillRect/>
          </a:stretch>
        </p:blipFill>
        <p:spPr bwMode="auto">
          <a:xfrm>
            <a:off x="323529" y="807520"/>
            <a:ext cx="8649268" cy="6077864"/>
          </a:xfrm>
          <a:prstGeom prst="rect">
            <a:avLst/>
          </a:prstGeom>
          <a:noFill/>
          <a:ln w="9525">
            <a:noFill/>
            <a:miter lim="800000"/>
            <a:headEnd/>
            <a:tailEnd/>
          </a:ln>
        </p:spPr>
      </p:pic>
      <p:sp>
        <p:nvSpPr>
          <p:cNvPr id="4" name="3 Rectángulo"/>
          <p:cNvSpPr/>
          <p:nvPr/>
        </p:nvSpPr>
        <p:spPr>
          <a:xfrm>
            <a:off x="0" y="0"/>
            <a:ext cx="9144000" cy="792088"/>
          </a:xfrm>
          <a:prstGeom prst="rect">
            <a:avLst/>
          </a:prstGeom>
          <a:solidFill>
            <a:srgbClr val="005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effectLst>
                  <a:outerShdw blurRad="53975" dist="22860" dir="5400000" algn="tl" rotWithShape="0">
                    <a:srgbClr val="000000">
                      <a:alpha val="55000"/>
                    </a:srgbClr>
                  </a:outerShdw>
                </a:effectLst>
              </a:rPr>
              <a:t>REGATTA – </a:t>
            </a:r>
            <a:r>
              <a:rPr lang="en-US" sz="2400" b="1" dirty="0" err="1" smtClean="0">
                <a:solidFill>
                  <a:schemeClr val="bg1"/>
                </a:solidFill>
                <a:effectLst>
                  <a:outerShdw blurRad="53975" dist="22860" dir="5400000" algn="tl" rotWithShape="0">
                    <a:srgbClr val="000000">
                      <a:alpha val="55000"/>
                    </a:srgbClr>
                  </a:outerShdw>
                </a:effectLst>
              </a:rPr>
              <a:t>Plataforma</a:t>
            </a:r>
            <a:r>
              <a:rPr lang="en-US" sz="2400" b="1" dirty="0" smtClean="0">
                <a:solidFill>
                  <a:schemeClr val="bg1"/>
                </a:solidFill>
                <a:effectLst>
                  <a:outerShdw blurRad="53975" dist="22860" dir="5400000" algn="tl" rotWithShape="0">
                    <a:srgbClr val="000000">
                      <a:alpha val="55000"/>
                    </a:srgbClr>
                  </a:outerShdw>
                </a:effectLst>
              </a:rPr>
              <a:t> Virtual</a:t>
            </a:r>
            <a:endParaRPr lang="es-PA" sz="2400" dirty="0"/>
          </a:p>
        </p:txBody>
      </p:sp>
    </p:spTree>
    <p:extLst>
      <p:ext uri="{BB962C8B-B14F-4D97-AF65-F5344CB8AC3E}">
        <p14:creationId xmlns:p14="http://schemas.microsoft.com/office/powerpoint/2010/main" val="2493208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5288" y="342900"/>
            <a:ext cx="7489825" cy="1138238"/>
          </a:xfrm>
          <a:prstGeom prst="rect">
            <a:avLst/>
          </a:prstGeom>
          <a:noFill/>
          <a:ln w="9525">
            <a:noFill/>
            <a:miter lim="800000"/>
            <a:headEnd/>
            <a:tailEnd/>
          </a:ln>
          <a:effectLst/>
        </p:spPr>
        <p:txBody>
          <a:bodyPr anchor="ctr">
            <a:spAutoFit/>
          </a:bodyPr>
          <a:lstStyle/>
          <a:p>
            <a:pPr indent="-528638">
              <a:tabLst>
                <a:tab pos="2057400" algn="l"/>
              </a:tabLst>
              <a:defRPr/>
            </a:pPr>
            <a:r>
              <a:rPr lang="en-US" sz="4000" b="1" dirty="0" smtClean="0">
                <a:solidFill>
                  <a:srgbClr val="0070C0"/>
                </a:solidFill>
                <a:latin typeface="+mn-lt"/>
                <a:ea typeface="Times New Roman" pitchFamily="18" charset="0"/>
                <a:cs typeface="Times New Roman" pitchFamily="18" charset="0"/>
              </a:rPr>
              <a:t>Cambio </a:t>
            </a:r>
            <a:r>
              <a:rPr lang="en-US" sz="4000" b="1" dirty="0" err="1" smtClean="0">
                <a:solidFill>
                  <a:srgbClr val="0070C0"/>
                </a:solidFill>
                <a:latin typeface="+mn-lt"/>
                <a:ea typeface="Times New Roman" pitchFamily="18" charset="0"/>
                <a:cs typeface="Times New Roman" pitchFamily="18" charset="0"/>
              </a:rPr>
              <a:t>Climático</a:t>
            </a:r>
            <a:endParaRPr lang="en-US" sz="4000" b="1" dirty="0">
              <a:solidFill>
                <a:srgbClr val="0070C0"/>
              </a:solidFill>
              <a:latin typeface="+mn-lt"/>
              <a:ea typeface="Times New Roman" pitchFamily="18" charset="0"/>
              <a:cs typeface="Times New Roman" pitchFamily="18" charset="0"/>
            </a:endParaRPr>
          </a:p>
          <a:p>
            <a:pPr>
              <a:defRPr/>
            </a:pPr>
            <a:endParaRPr lang="en-US" sz="2800" i="1" dirty="0">
              <a:solidFill>
                <a:srgbClr val="243F60"/>
              </a:solidFill>
              <a:latin typeface="+mn-lt"/>
              <a:ea typeface="Times New Roman" pitchFamily="18" charset="0"/>
              <a:cs typeface="Times New Roman" pitchFamily="18" charset="0"/>
            </a:endParaRPr>
          </a:p>
        </p:txBody>
      </p:sp>
      <p:pic>
        <p:nvPicPr>
          <p:cNvPr id="3075" name="Picture 7"/>
          <p:cNvPicPr>
            <a:picLocks noChangeAspect="1"/>
          </p:cNvPicPr>
          <p:nvPr/>
        </p:nvPicPr>
        <p:blipFill>
          <a:blip r:embed="rId3" cstate="print"/>
          <a:srcRect/>
          <a:stretch>
            <a:fillRect/>
          </a:stretch>
        </p:blipFill>
        <p:spPr bwMode="auto">
          <a:xfrm>
            <a:off x="8120063" y="2060575"/>
            <a:ext cx="625475" cy="4187825"/>
          </a:xfrm>
          <a:prstGeom prst="rect">
            <a:avLst/>
          </a:prstGeom>
          <a:noFill/>
          <a:ln w="9525">
            <a:noFill/>
            <a:miter lim="800000"/>
            <a:headEnd/>
            <a:tailEnd/>
          </a:ln>
        </p:spPr>
      </p:pic>
      <p:pic>
        <p:nvPicPr>
          <p:cNvPr id="3076" name="Picture 24"/>
          <p:cNvPicPr>
            <a:picLocks noChangeAspect="1"/>
          </p:cNvPicPr>
          <p:nvPr/>
        </p:nvPicPr>
        <p:blipFill>
          <a:blip r:embed="rId4" cstate="print"/>
          <a:srcRect/>
          <a:stretch>
            <a:fillRect/>
          </a:stretch>
        </p:blipFill>
        <p:spPr bwMode="auto">
          <a:xfrm>
            <a:off x="7967663" y="457200"/>
            <a:ext cx="808037" cy="939800"/>
          </a:xfrm>
          <a:prstGeom prst="rect">
            <a:avLst/>
          </a:prstGeom>
          <a:noFill/>
          <a:ln w="9525">
            <a:noFill/>
            <a:miter lim="800000"/>
            <a:headEnd/>
            <a:tailEnd/>
          </a:ln>
        </p:spPr>
      </p:pic>
      <p:sp>
        <p:nvSpPr>
          <p:cNvPr id="3077" name="Text Box 8"/>
          <p:cNvSpPr txBox="1">
            <a:spLocks noChangeArrowheads="1"/>
          </p:cNvSpPr>
          <p:nvPr/>
        </p:nvSpPr>
        <p:spPr bwMode="auto">
          <a:xfrm>
            <a:off x="8064500" y="0"/>
            <a:ext cx="1079500" cy="6858000"/>
          </a:xfrm>
          <a:prstGeom prst="rect">
            <a:avLst/>
          </a:prstGeom>
          <a:gradFill rotWithShape="0">
            <a:gsLst>
              <a:gs pos="0">
                <a:srgbClr val="0E3C5A"/>
              </a:gs>
              <a:gs pos="100000">
                <a:srgbClr val="1F81C3"/>
              </a:gs>
            </a:gsLst>
            <a:lin ang="2700000" scaled="1"/>
          </a:gradFill>
          <a:ln w="9525">
            <a:noFill/>
            <a:miter lim="800000"/>
            <a:headEnd/>
            <a:tailEnd/>
          </a:ln>
        </p:spPr>
        <p:txBody>
          <a:bodyPr/>
          <a:lstStyle/>
          <a:p>
            <a:pPr eaLnBrk="0" hangingPunct="0">
              <a:spcBef>
                <a:spcPct val="50000"/>
              </a:spcBef>
            </a:pPr>
            <a:endParaRPr lang="es-PA" sz="2000">
              <a:latin typeface="Times New Roman" pitchFamily="18" charset="0"/>
              <a:ea typeface="ヒラギノ角ゴ Pro W3"/>
              <a:cs typeface="ヒラギノ角ゴ Pro W3"/>
            </a:endParaRPr>
          </a:p>
        </p:txBody>
      </p:sp>
      <p:pic>
        <p:nvPicPr>
          <p:cNvPr id="3078" name="Picture 24"/>
          <p:cNvPicPr>
            <a:picLocks noChangeAspect="1"/>
          </p:cNvPicPr>
          <p:nvPr/>
        </p:nvPicPr>
        <p:blipFill>
          <a:blip r:embed="rId4" cstate="print"/>
          <a:srcRect/>
          <a:stretch>
            <a:fillRect/>
          </a:stretch>
        </p:blipFill>
        <p:spPr bwMode="auto">
          <a:xfrm>
            <a:off x="8172450" y="476250"/>
            <a:ext cx="808038" cy="939800"/>
          </a:xfrm>
          <a:prstGeom prst="rect">
            <a:avLst/>
          </a:prstGeom>
          <a:noFill/>
          <a:ln w="9525">
            <a:noFill/>
            <a:miter lim="800000"/>
            <a:headEnd/>
            <a:tailEnd/>
          </a:ln>
        </p:spPr>
      </p:pic>
      <p:pic>
        <p:nvPicPr>
          <p:cNvPr id="3079" name="Picture 7"/>
          <p:cNvPicPr>
            <a:picLocks noChangeAspect="1"/>
          </p:cNvPicPr>
          <p:nvPr/>
        </p:nvPicPr>
        <p:blipFill>
          <a:blip r:embed="rId3" cstate="print"/>
          <a:srcRect/>
          <a:stretch>
            <a:fillRect/>
          </a:stretch>
        </p:blipFill>
        <p:spPr bwMode="auto">
          <a:xfrm>
            <a:off x="8339138" y="2276475"/>
            <a:ext cx="625475" cy="4187825"/>
          </a:xfrm>
          <a:prstGeom prst="rect">
            <a:avLst/>
          </a:prstGeom>
          <a:noFill/>
          <a:ln w="9525">
            <a:noFill/>
            <a:miter lim="800000"/>
            <a:headEnd/>
            <a:tailEnd/>
          </a:ln>
        </p:spPr>
      </p:pic>
      <p:sp>
        <p:nvSpPr>
          <p:cNvPr id="8" name="7 CuadroTexto"/>
          <p:cNvSpPr txBox="1"/>
          <p:nvPr/>
        </p:nvSpPr>
        <p:spPr>
          <a:xfrm>
            <a:off x="395288" y="1268760"/>
            <a:ext cx="7561262" cy="7109639"/>
          </a:xfrm>
          <a:prstGeom prst="rect">
            <a:avLst/>
          </a:prstGeom>
          <a:noFill/>
        </p:spPr>
        <p:txBody>
          <a:bodyPr>
            <a:spAutoFit/>
          </a:bodyPr>
          <a:lstStyle/>
          <a:p>
            <a:pPr marL="447675" indent="-447675">
              <a:buFont typeface="Arial" pitchFamily="34" charset="0"/>
              <a:buChar char="•"/>
              <a:defRPr/>
            </a:pPr>
            <a:r>
              <a:rPr lang="es-MX" sz="2400" b="1" dirty="0" smtClean="0">
                <a:latin typeface="+mn-lt"/>
                <a:ea typeface="Times New Roman" pitchFamily="18" charset="0"/>
                <a:cs typeface="Times New Roman" pitchFamily="18" charset="0"/>
              </a:rPr>
              <a:t>Los esfuerzos de la comunidad internacional en materia de mitigación no son suficientes: emisiones de gases de efecto invernadero siguen aumentando. </a:t>
            </a:r>
          </a:p>
          <a:p>
            <a:pPr marL="447675" indent="-447675">
              <a:buFont typeface="Arial" pitchFamily="34" charset="0"/>
              <a:buChar char="•"/>
              <a:defRPr/>
            </a:pPr>
            <a:endParaRPr lang="es-MX" sz="2400" b="1" dirty="0" smtClean="0">
              <a:latin typeface="+mn-lt"/>
              <a:ea typeface="Times New Roman" pitchFamily="18" charset="0"/>
              <a:cs typeface="Times New Roman" pitchFamily="18" charset="0"/>
            </a:endParaRPr>
          </a:p>
          <a:p>
            <a:pPr marL="447675" indent="-447675">
              <a:buFont typeface="Arial" pitchFamily="34" charset="0"/>
              <a:buChar char="•"/>
              <a:defRPr/>
            </a:pPr>
            <a:r>
              <a:rPr lang="es-MX" sz="2400" b="1" dirty="0" smtClean="0">
                <a:latin typeface="+mn-lt"/>
                <a:ea typeface="Times New Roman" pitchFamily="18" charset="0"/>
                <a:cs typeface="Times New Roman" pitchFamily="18" charset="0"/>
              </a:rPr>
              <a:t>Aún lejos de alcanzar pico de emisiones de GEI. </a:t>
            </a:r>
          </a:p>
          <a:p>
            <a:pPr marL="447675" indent="-447675">
              <a:buFont typeface="Arial" pitchFamily="34" charset="0"/>
              <a:buChar char="•"/>
              <a:defRPr/>
            </a:pPr>
            <a:endParaRPr lang="es-MX" sz="2400" b="1" dirty="0" smtClean="0">
              <a:latin typeface="+mn-lt"/>
              <a:ea typeface="Times New Roman" pitchFamily="18" charset="0"/>
              <a:cs typeface="Times New Roman" pitchFamily="18" charset="0"/>
            </a:endParaRPr>
          </a:p>
          <a:p>
            <a:pPr marL="447675" indent="-447675">
              <a:buFont typeface="Arial" pitchFamily="34" charset="0"/>
              <a:buChar char="•"/>
              <a:defRPr/>
            </a:pPr>
            <a:r>
              <a:rPr lang="es-MX" sz="2400" b="1" dirty="0" smtClean="0">
                <a:latin typeface="+mn-lt"/>
                <a:ea typeface="Times New Roman" pitchFamily="18" charset="0"/>
                <a:cs typeface="Times New Roman" pitchFamily="18" charset="0"/>
              </a:rPr>
              <a:t>Como consecuencia:</a:t>
            </a:r>
          </a:p>
          <a:p>
            <a:pPr marL="625475" indent="-177800">
              <a:buFontTx/>
              <a:buChar char="-"/>
              <a:defRPr/>
            </a:pPr>
            <a:r>
              <a:rPr lang="en-US" sz="2400" dirty="0" err="1" smtClean="0">
                <a:latin typeface="+mn-lt"/>
                <a:ea typeface="Times New Roman" pitchFamily="18" charset="0"/>
                <a:cs typeface="Times New Roman" pitchFamily="18" charset="0"/>
              </a:rPr>
              <a:t>Aumento</a:t>
            </a:r>
            <a:r>
              <a:rPr lang="en-US" sz="2400" dirty="0" smtClean="0">
                <a:latin typeface="+mn-lt"/>
                <a:ea typeface="Times New Roman" pitchFamily="18" charset="0"/>
                <a:cs typeface="Times New Roman" pitchFamily="18" charset="0"/>
              </a:rPr>
              <a:t> </a:t>
            </a:r>
            <a:r>
              <a:rPr lang="en-US" sz="2400" dirty="0">
                <a:latin typeface="+mn-lt"/>
                <a:ea typeface="Times New Roman" pitchFamily="18" charset="0"/>
                <a:cs typeface="Times New Roman" pitchFamily="18" charset="0"/>
              </a:rPr>
              <a:t>de </a:t>
            </a:r>
            <a:r>
              <a:rPr lang="en-US" sz="2400" dirty="0" err="1" smtClean="0">
                <a:latin typeface="+mn-lt"/>
                <a:ea typeface="Times New Roman" pitchFamily="18" charset="0"/>
                <a:cs typeface="Times New Roman" pitchFamily="18" charset="0"/>
              </a:rPr>
              <a:t>temperatura</a:t>
            </a:r>
            <a:r>
              <a:rPr lang="en-US" sz="2400" dirty="0" smtClean="0">
                <a:latin typeface="+mn-lt"/>
                <a:ea typeface="Times New Roman" pitchFamily="18" charset="0"/>
                <a:cs typeface="Times New Roman" pitchFamily="18" charset="0"/>
              </a:rPr>
              <a:t> </a:t>
            </a:r>
            <a:r>
              <a:rPr lang="en-US" sz="2400" dirty="0">
                <a:latin typeface="+mn-lt"/>
                <a:ea typeface="Times New Roman" pitchFamily="18" charset="0"/>
                <a:cs typeface="Times New Roman" pitchFamily="18" charset="0"/>
              </a:rPr>
              <a:t>(</a:t>
            </a:r>
            <a:r>
              <a:rPr lang="en-US" sz="2400" dirty="0" err="1">
                <a:latin typeface="+mn-lt"/>
                <a:ea typeface="Times New Roman" pitchFamily="18" charset="0"/>
                <a:cs typeface="Times New Roman" pitchFamily="18" charset="0"/>
              </a:rPr>
              <a:t>hasta</a:t>
            </a:r>
            <a:r>
              <a:rPr lang="en-US" sz="2400" dirty="0">
                <a:latin typeface="+mn-lt"/>
                <a:ea typeface="Times New Roman" pitchFamily="18" charset="0"/>
                <a:cs typeface="Times New Roman" pitchFamily="18" charset="0"/>
              </a:rPr>
              <a:t> 4.8 </a:t>
            </a:r>
            <a:r>
              <a:rPr lang="en-US" sz="2400" dirty="0" err="1">
                <a:latin typeface="+mn-lt"/>
                <a:ea typeface="Times New Roman" pitchFamily="18" charset="0"/>
                <a:cs typeface="Times New Roman" pitchFamily="18" charset="0"/>
              </a:rPr>
              <a:t>grados</a:t>
            </a:r>
            <a:r>
              <a:rPr lang="en-US" sz="2400" dirty="0">
                <a:latin typeface="+mn-lt"/>
                <a:ea typeface="Times New Roman" pitchFamily="18" charset="0"/>
                <a:cs typeface="Times New Roman" pitchFamily="18" charset="0"/>
              </a:rPr>
              <a:t> en </a:t>
            </a:r>
            <a:r>
              <a:rPr lang="en-US" sz="2400" dirty="0" smtClean="0">
                <a:latin typeface="+mn-lt"/>
                <a:ea typeface="Times New Roman" pitchFamily="18" charset="0"/>
                <a:cs typeface="Times New Roman" pitchFamily="18" charset="0"/>
              </a:rPr>
              <a:t>2100).</a:t>
            </a:r>
            <a:endParaRPr lang="es-PA" sz="2400" dirty="0" smtClean="0">
              <a:latin typeface="+mn-lt"/>
              <a:ea typeface="Times New Roman" pitchFamily="18" charset="0"/>
              <a:cs typeface="Times New Roman" pitchFamily="18" charset="0"/>
            </a:endParaRPr>
          </a:p>
          <a:p>
            <a:pPr marL="625475" indent="-177800">
              <a:buFontTx/>
              <a:buChar char="-"/>
              <a:defRPr/>
            </a:pPr>
            <a:r>
              <a:rPr lang="en-US" sz="2400" dirty="0" err="1">
                <a:latin typeface="+mn-lt"/>
                <a:ea typeface="Times New Roman" pitchFamily="18" charset="0"/>
                <a:cs typeface="Times New Roman" pitchFamily="18" charset="0"/>
              </a:rPr>
              <a:t>Aumento</a:t>
            </a:r>
            <a:r>
              <a:rPr lang="en-US" sz="2400" dirty="0">
                <a:latin typeface="+mn-lt"/>
                <a:ea typeface="Times New Roman" pitchFamily="18" charset="0"/>
                <a:cs typeface="Times New Roman" pitchFamily="18" charset="0"/>
              </a:rPr>
              <a:t> del </a:t>
            </a:r>
            <a:r>
              <a:rPr lang="en-US" sz="2400" dirty="0" err="1">
                <a:latin typeface="+mn-lt"/>
                <a:ea typeface="Times New Roman" pitchFamily="18" charset="0"/>
                <a:cs typeface="Times New Roman" pitchFamily="18" charset="0"/>
              </a:rPr>
              <a:t>nivel</a:t>
            </a:r>
            <a:r>
              <a:rPr lang="en-US" sz="2400" dirty="0">
                <a:latin typeface="+mn-lt"/>
                <a:ea typeface="Times New Roman" pitchFamily="18" charset="0"/>
                <a:cs typeface="Times New Roman" pitchFamily="18" charset="0"/>
              </a:rPr>
              <a:t> de mar (</a:t>
            </a:r>
            <a:r>
              <a:rPr lang="en-US" sz="2400" dirty="0" err="1">
                <a:latin typeface="+mn-lt"/>
                <a:ea typeface="Times New Roman" pitchFamily="18" charset="0"/>
                <a:cs typeface="Times New Roman" pitchFamily="18" charset="0"/>
              </a:rPr>
              <a:t>hasta</a:t>
            </a:r>
            <a:r>
              <a:rPr lang="en-US" sz="2400" dirty="0">
                <a:latin typeface="+mn-lt"/>
                <a:ea typeface="Times New Roman" pitchFamily="18" charset="0"/>
                <a:cs typeface="Times New Roman" pitchFamily="18" charset="0"/>
              </a:rPr>
              <a:t> 82cm en 2100).</a:t>
            </a:r>
          </a:p>
          <a:p>
            <a:pPr marL="625475" indent="-177800">
              <a:buFontTx/>
              <a:buChar char="-"/>
              <a:defRPr/>
            </a:pPr>
            <a:r>
              <a:rPr lang="en-US" sz="2400" dirty="0" err="1">
                <a:latin typeface="+mn-lt"/>
                <a:ea typeface="Times New Roman" pitchFamily="18" charset="0"/>
                <a:cs typeface="Times New Roman" pitchFamily="18" charset="0"/>
              </a:rPr>
              <a:t>Reducción</a:t>
            </a:r>
            <a:r>
              <a:rPr lang="en-US" sz="2400" dirty="0">
                <a:latin typeface="+mn-lt"/>
                <a:ea typeface="Times New Roman" pitchFamily="18" charset="0"/>
                <a:cs typeface="Times New Roman" pitchFamily="18" charset="0"/>
              </a:rPr>
              <a:t> de </a:t>
            </a:r>
            <a:r>
              <a:rPr lang="es-PA" sz="2400" dirty="0">
                <a:latin typeface="+mn-lt"/>
                <a:ea typeface="Times New Roman" pitchFamily="18" charset="0"/>
                <a:cs typeface="Times New Roman" pitchFamily="18" charset="0"/>
              </a:rPr>
              <a:t>glaciares y capas de hielo.</a:t>
            </a:r>
          </a:p>
          <a:p>
            <a:pPr marL="625475" indent="-177800">
              <a:buFontTx/>
              <a:buChar char="-"/>
              <a:defRPr/>
            </a:pPr>
            <a:r>
              <a:rPr lang="en-US" sz="2400" dirty="0" err="1" smtClean="0">
                <a:latin typeface="+mn-lt"/>
                <a:ea typeface="Times New Roman" pitchFamily="18" charset="0"/>
                <a:cs typeface="Times New Roman" pitchFamily="18" charset="0"/>
              </a:rPr>
              <a:t>Aumento</a:t>
            </a:r>
            <a:r>
              <a:rPr lang="en-US" sz="2400" dirty="0" smtClean="0">
                <a:latin typeface="+mn-lt"/>
                <a:ea typeface="Times New Roman" pitchFamily="18" charset="0"/>
                <a:cs typeface="Times New Roman" pitchFamily="18" charset="0"/>
              </a:rPr>
              <a:t> </a:t>
            </a:r>
            <a:r>
              <a:rPr lang="en-US" sz="2400" dirty="0">
                <a:latin typeface="+mn-lt"/>
                <a:ea typeface="Times New Roman" pitchFamily="18" charset="0"/>
                <a:cs typeface="Times New Roman" pitchFamily="18" charset="0"/>
              </a:rPr>
              <a:t>de la </a:t>
            </a:r>
            <a:r>
              <a:rPr lang="en-US" sz="2400" dirty="0" err="1">
                <a:latin typeface="+mn-lt"/>
                <a:ea typeface="Times New Roman" pitchFamily="18" charset="0"/>
                <a:cs typeface="Times New Roman" pitchFamily="18" charset="0"/>
              </a:rPr>
              <a:t>frecuencia</a:t>
            </a:r>
            <a:r>
              <a:rPr lang="en-US" sz="2400" dirty="0">
                <a:latin typeface="+mn-lt"/>
                <a:ea typeface="Times New Roman" pitchFamily="18" charset="0"/>
                <a:cs typeface="Times New Roman" pitchFamily="18" charset="0"/>
              </a:rPr>
              <a:t> e </a:t>
            </a:r>
            <a:r>
              <a:rPr lang="en-US" sz="2400" dirty="0" err="1">
                <a:latin typeface="+mn-lt"/>
                <a:ea typeface="Times New Roman" pitchFamily="18" charset="0"/>
                <a:cs typeface="Times New Roman" pitchFamily="18" charset="0"/>
              </a:rPr>
              <a:t>intensidad</a:t>
            </a:r>
            <a:r>
              <a:rPr lang="en-US" sz="2400" dirty="0">
                <a:latin typeface="+mn-lt"/>
                <a:ea typeface="Times New Roman" pitchFamily="18" charset="0"/>
                <a:cs typeface="Times New Roman" pitchFamily="18" charset="0"/>
              </a:rPr>
              <a:t> de </a:t>
            </a:r>
            <a:r>
              <a:rPr lang="en-US" sz="2400" dirty="0" err="1">
                <a:latin typeface="+mn-lt"/>
                <a:ea typeface="Times New Roman" pitchFamily="18" charset="0"/>
                <a:cs typeface="Times New Roman" pitchFamily="18" charset="0"/>
              </a:rPr>
              <a:t>fenómenos</a:t>
            </a:r>
            <a:r>
              <a:rPr lang="en-US" sz="2400" dirty="0">
                <a:latin typeface="+mn-lt"/>
                <a:ea typeface="Times New Roman" pitchFamily="18" charset="0"/>
                <a:cs typeface="Times New Roman" pitchFamily="18" charset="0"/>
              </a:rPr>
              <a:t> </a:t>
            </a:r>
            <a:r>
              <a:rPr lang="en-US" sz="2400" dirty="0" err="1">
                <a:latin typeface="+mn-lt"/>
                <a:ea typeface="Times New Roman" pitchFamily="18" charset="0"/>
                <a:cs typeface="Times New Roman" pitchFamily="18" charset="0"/>
              </a:rPr>
              <a:t>climatológicos</a:t>
            </a:r>
            <a:r>
              <a:rPr lang="en-US" sz="2400" dirty="0">
                <a:latin typeface="+mn-lt"/>
                <a:ea typeface="Times New Roman" pitchFamily="18" charset="0"/>
                <a:cs typeface="Times New Roman" pitchFamily="18" charset="0"/>
              </a:rPr>
              <a:t> </a:t>
            </a:r>
            <a:r>
              <a:rPr lang="en-US" sz="2400" dirty="0" err="1">
                <a:latin typeface="+mn-lt"/>
                <a:ea typeface="Times New Roman" pitchFamily="18" charset="0"/>
                <a:cs typeface="Times New Roman" pitchFamily="18" charset="0"/>
              </a:rPr>
              <a:t>extremos</a:t>
            </a:r>
            <a:r>
              <a:rPr lang="en-US" sz="2400" dirty="0">
                <a:latin typeface="+mn-lt"/>
                <a:ea typeface="Times New Roman" pitchFamily="18" charset="0"/>
                <a:cs typeface="Times New Roman" pitchFamily="18" charset="0"/>
              </a:rPr>
              <a:t>.</a:t>
            </a:r>
          </a:p>
          <a:p>
            <a:pPr marL="625475" indent="-177800">
              <a:buFontTx/>
              <a:buChar char="-"/>
              <a:defRPr/>
            </a:pPr>
            <a:r>
              <a:rPr lang="en-US" sz="2400" dirty="0" err="1">
                <a:latin typeface="+mn-lt"/>
                <a:ea typeface="Times New Roman" pitchFamily="18" charset="0"/>
                <a:cs typeface="Times New Roman" pitchFamily="18" charset="0"/>
              </a:rPr>
              <a:t>Cambios</a:t>
            </a:r>
            <a:r>
              <a:rPr lang="en-US" sz="2400" dirty="0">
                <a:latin typeface="+mn-lt"/>
                <a:ea typeface="Times New Roman" pitchFamily="18" charset="0"/>
                <a:cs typeface="Times New Roman" pitchFamily="18" charset="0"/>
              </a:rPr>
              <a:t> en los </a:t>
            </a:r>
            <a:r>
              <a:rPr lang="en-US" sz="2400" dirty="0" err="1">
                <a:latin typeface="+mn-lt"/>
                <a:ea typeface="Times New Roman" pitchFamily="18" charset="0"/>
                <a:cs typeface="Times New Roman" pitchFamily="18" charset="0"/>
              </a:rPr>
              <a:t>ecosistemas</a:t>
            </a:r>
            <a:r>
              <a:rPr lang="en-US" sz="2400" dirty="0">
                <a:latin typeface="+mn-lt"/>
                <a:ea typeface="Times New Roman" pitchFamily="18" charset="0"/>
                <a:cs typeface="Times New Roman" pitchFamily="18" charset="0"/>
              </a:rPr>
              <a:t> y la </a:t>
            </a:r>
            <a:r>
              <a:rPr lang="en-US" sz="2400" dirty="0" err="1">
                <a:latin typeface="+mn-lt"/>
                <a:ea typeface="Times New Roman" pitchFamily="18" charset="0"/>
                <a:cs typeface="Times New Roman" pitchFamily="18" charset="0"/>
              </a:rPr>
              <a:t>biodiversidad</a:t>
            </a:r>
            <a:r>
              <a:rPr lang="en-US" sz="2400" dirty="0" smtClean="0">
                <a:latin typeface="+mn-lt"/>
                <a:ea typeface="Times New Roman" pitchFamily="18" charset="0"/>
                <a:cs typeface="Times New Roman" pitchFamily="18" charset="0"/>
              </a:rPr>
              <a:t>.</a:t>
            </a:r>
          </a:p>
          <a:p>
            <a:pPr marL="447675" indent="-447675">
              <a:buFontTx/>
              <a:buChar char="-"/>
              <a:defRPr/>
            </a:pPr>
            <a:endParaRPr lang="en-US" sz="2400" dirty="0">
              <a:latin typeface="+mn-lt"/>
              <a:ea typeface="Times New Roman" pitchFamily="18" charset="0"/>
              <a:cs typeface="Times New Roman" pitchFamily="18" charset="0"/>
            </a:endParaRPr>
          </a:p>
          <a:p>
            <a:pPr marL="447675" indent="-447675">
              <a:buFontTx/>
              <a:buChar char="-"/>
              <a:defRPr/>
            </a:pPr>
            <a:endParaRPr lang="en-US" sz="2400" dirty="0" err="1">
              <a:latin typeface="+mn-lt"/>
              <a:ea typeface="Times New Roman" pitchFamily="18" charset="0"/>
              <a:cs typeface="Times New Roman" pitchFamily="18" charset="0"/>
            </a:endParaRPr>
          </a:p>
          <a:p>
            <a:pPr marL="447675" indent="-447675">
              <a:defRPr/>
            </a:pPr>
            <a:endParaRPr lang="es-MX" sz="2400" b="1" dirty="0">
              <a:latin typeface="+mn-lt"/>
              <a:ea typeface="Times New Roman" pitchFamily="18" charset="0"/>
              <a:cs typeface="Times New Roman" pitchFamily="18" charset="0"/>
            </a:endParaRPr>
          </a:p>
          <a:p>
            <a:pPr marL="447675" indent="-447675">
              <a:defRPr/>
            </a:pPr>
            <a:endParaRPr lang="es-MX" sz="2400" b="1" dirty="0">
              <a:latin typeface="+mn-lt"/>
              <a:ea typeface="Times New Roman" pitchFamily="18" charset="0"/>
              <a:cs typeface="Times New Roman" pitchFamily="18" charset="0"/>
            </a:endParaRPr>
          </a:p>
          <a:p>
            <a:pPr indent="1588">
              <a:defRPr/>
            </a:pPr>
            <a:endParaRPr lang="es-ES" sz="2400" b="1" i="1" dirty="0">
              <a:solidFill>
                <a:srgbClr val="9933FF"/>
              </a:solidFill>
              <a:latin typeface="+mn-lt"/>
              <a:ea typeface="Times New Roman" pitchFamily="18" charset="0"/>
              <a:cs typeface="Times New Roman" pitchFamily="18" charset="0"/>
            </a:endParaRPr>
          </a:p>
          <a:p>
            <a:pPr>
              <a:defRPr/>
            </a:pPr>
            <a:endParaRPr lang="es-ES" sz="2400" dirty="0"/>
          </a:p>
        </p:txBody>
      </p:sp>
    </p:spTree>
    <p:extLst>
      <p:ext uri="{BB962C8B-B14F-4D97-AF65-F5344CB8AC3E}">
        <p14:creationId xmlns:p14="http://schemas.microsoft.com/office/powerpoint/2010/main" val="3301818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8749" t="13734" r="61006" b="42980"/>
          <a:stretch>
            <a:fillRect/>
          </a:stretch>
        </p:blipFill>
        <p:spPr bwMode="auto">
          <a:xfrm>
            <a:off x="323529" y="807520"/>
            <a:ext cx="8649268" cy="6077864"/>
          </a:xfrm>
          <a:prstGeom prst="rect">
            <a:avLst/>
          </a:prstGeom>
          <a:noFill/>
          <a:ln w="9525">
            <a:noFill/>
            <a:miter lim="800000"/>
            <a:headEnd/>
            <a:tailEnd/>
          </a:ln>
        </p:spPr>
      </p:pic>
      <p:sp>
        <p:nvSpPr>
          <p:cNvPr id="4" name="3 Rectángulo"/>
          <p:cNvSpPr/>
          <p:nvPr/>
        </p:nvSpPr>
        <p:spPr>
          <a:xfrm>
            <a:off x="0" y="0"/>
            <a:ext cx="9144000" cy="792088"/>
          </a:xfrm>
          <a:prstGeom prst="rect">
            <a:avLst/>
          </a:prstGeom>
          <a:solidFill>
            <a:srgbClr val="005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effectLst>
                  <a:outerShdw blurRad="53975" dist="22860" dir="5400000" algn="tl" rotWithShape="0">
                    <a:srgbClr val="000000">
                      <a:alpha val="55000"/>
                    </a:srgbClr>
                  </a:outerShdw>
                </a:effectLst>
              </a:rPr>
              <a:t>Novedades</a:t>
            </a:r>
            <a:r>
              <a:rPr lang="en-US" sz="2400" b="1" dirty="0" smtClean="0">
                <a:solidFill>
                  <a:schemeClr val="bg1"/>
                </a:solidFill>
                <a:effectLst>
                  <a:outerShdw blurRad="53975" dist="22860" dir="5400000" algn="tl" rotWithShape="0">
                    <a:srgbClr val="000000">
                      <a:alpha val="55000"/>
                    </a:srgbClr>
                  </a:outerShdw>
                </a:effectLst>
              </a:rPr>
              <a:t> – </a:t>
            </a:r>
            <a:r>
              <a:rPr lang="en-US" sz="2400" b="1" dirty="0" err="1" smtClean="0">
                <a:solidFill>
                  <a:schemeClr val="bg1"/>
                </a:solidFill>
                <a:effectLst>
                  <a:outerShdw blurRad="53975" dist="22860" dir="5400000" algn="tl" rotWithShape="0">
                    <a:srgbClr val="000000">
                      <a:alpha val="55000"/>
                    </a:srgbClr>
                  </a:outerShdw>
                </a:effectLst>
              </a:rPr>
              <a:t>CdeP</a:t>
            </a:r>
            <a:r>
              <a:rPr lang="en-US" sz="2400" b="1" dirty="0" smtClean="0">
                <a:solidFill>
                  <a:schemeClr val="bg1"/>
                </a:solidFill>
                <a:effectLst>
                  <a:outerShdw blurRad="53975" dist="22860" dir="5400000" algn="tl" rotWithShape="0">
                    <a:srgbClr val="000000">
                      <a:alpha val="55000"/>
                    </a:srgbClr>
                  </a:outerShdw>
                </a:effectLst>
              </a:rPr>
              <a:t> NAMAs</a:t>
            </a:r>
            <a:endParaRPr lang="es-PA" sz="2400" dirty="0"/>
          </a:p>
        </p:txBody>
      </p:sp>
      <p:sp>
        <p:nvSpPr>
          <p:cNvPr id="11" name="10 Rectángulo"/>
          <p:cNvSpPr/>
          <p:nvPr/>
        </p:nvSpPr>
        <p:spPr>
          <a:xfrm>
            <a:off x="2627784" y="5661248"/>
            <a:ext cx="1872208" cy="216024"/>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15" name="Picture 5"/>
          <p:cNvPicPr>
            <a:picLocks noChangeAspect="1" noChangeArrowheads="1"/>
          </p:cNvPicPr>
          <p:nvPr/>
        </p:nvPicPr>
        <p:blipFill>
          <a:blip r:embed="rId3" cstate="print"/>
          <a:srcRect l="17828" t="14434" r="59626"/>
          <a:stretch>
            <a:fillRect/>
          </a:stretch>
        </p:blipFill>
        <p:spPr bwMode="auto">
          <a:xfrm>
            <a:off x="3851920" y="188640"/>
            <a:ext cx="5112568" cy="6377116"/>
          </a:xfrm>
          <a:prstGeom prst="rect">
            <a:avLst/>
          </a:prstGeom>
          <a:noFill/>
          <a:ln w="9525">
            <a:gradFill>
              <a:gsLst>
                <a:gs pos="0">
                  <a:schemeClr val="tx2"/>
                </a:gs>
                <a:gs pos="50000">
                  <a:schemeClr val="accent1">
                    <a:tint val="44500"/>
                    <a:satMod val="160000"/>
                  </a:schemeClr>
                </a:gs>
                <a:gs pos="100000">
                  <a:schemeClr val="accent1">
                    <a:tint val="23500"/>
                    <a:satMod val="160000"/>
                  </a:schemeClr>
                </a:gs>
              </a:gsLst>
              <a:lin ang="5400000" scaled="0"/>
            </a:gradFill>
            <a:miter lim="800000"/>
            <a:headEnd/>
            <a:tailEnd/>
          </a:ln>
        </p:spPr>
      </p:pic>
    </p:spTree>
    <p:extLst>
      <p:ext uri="{BB962C8B-B14F-4D97-AF65-F5344CB8AC3E}">
        <p14:creationId xmlns:p14="http://schemas.microsoft.com/office/powerpoint/2010/main" val="92116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5288" y="373410"/>
            <a:ext cx="7489825" cy="1077218"/>
          </a:xfrm>
          <a:prstGeom prst="rect">
            <a:avLst/>
          </a:prstGeom>
          <a:noFill/>
          <a:ln w="9525">
            <a:noFill/>
            <a:miter lim="800000"/>
            <a:headEnd/>
            <a:tailEnd/>
          </a:ln>
          <a:effectLst/>
        </p:spPr>
        <p:txBody>
          <a:bodyPr anchor="ctr">
            <a:spAutoFit/>
          </a:bodyPr>
          <a:lstStyle/>
          <a:p>
            <a:pPr indent="-528638">
              <a:tabLst>
                <a:tab pos="2057400" algn="l"/>
              </a:tabLst>
              <a:defRPr/>
            </a:pPr>
            <a:r>
              <a:rPr lang="en-US" sz="3200" b="1" dirty="0" err="1" smtClean="0">
                <a:solidFill>
                  <a:srgbClr val="0070C0"/>
                </a:solidFill>
                <a:latin typeface="+mn-lt"/>
                <a:ea typeface="Times New Roman" pitchFamily="18" charset="0"/>
                <a:cs typeface="Times New Roman" pitchFamily="18" charset="0"/>
              </a:rPr>
              <a:t>Iniciativas</a:t>
            </a:r>
            <a:r>
              <a:rPr lang="en-US" sz="3200" b="1" dirty="0" smtClean="0">
                <a:solidFill>
                  <a:srgbClr val="0070C0"/>
                </a:solidFill>
                <a:latin typeface="+mn-lt"/>
                <a:ea typeface="Times New Roman" pitchFamily="18" charset="0"/>
                <a:cs typeface="Times New Roman" pitchFamily="18" charset="0"/>
              </a:rPr>
              <a:t> de </a:t>
            </a:r>
            <a:r>
              <a:rPr lang="en-US" sz="3200" b="1" dirty="0" err="1" smtClean="0">
                <a:solidFill>
                  <a:srgbClr val="0070C0"/>
                </a:solidFill>
                <a:latin typeface="+mn-lt"/>
                <a:ea typeface="Times New Roman" pitchFamily="18" charset="0"/>
                <a:cs typeface="Times New Roman" pitchFamily="18" charset="0"/>
              </a:rPr>
              <a:t>Cambio</a:t>
            </a:r>
            <a:r>
              <a:rPr lang="en-US" sz="3200" b="1" dirty="0" smtClean="0">
                <a:solidFill>
                  <a:srgbClr val="0070C0"/>
                </a:solidFill>
                <a:latin typeface="+mn-lt"/>
                <a:ea typeface="Times New Roman" pitchFamily="18" charset="0"/>
                <a:cs typeface="Times New Roman" pitchFamily="18" charset="0"/>
              </a:rPr>
              <a:t> </a:t>
            </a:r>
            <a:r>
              <a:rPr lang="en-US" sz="3200" b="1" dirty="0" err="1" smtClean="0">
                <a:solidFill>
                  <a:srgbClr val="0070C0"/>
                </a:solidFill>
                <a:latin typeface="+mn-lt"/>
                <a:ea typeface="Times New Roman" pitchFamily="18" charset="0"/>
                <a:cs typeface="Times New Roman" pitchFamily="18" charset="0"/>
              </a:rPr>
              <a:t>Climático</a:t>
            </a:r>
            <a:r>
              <a:rPr lang="en-US" sz="3200" b="1" dirty="0" smtClean="0">
                <a:solidFill>
                  <a:srgbClr val="0070C0"/>
                </a:solidFill>
                <a:latin typeface="+mn-lt"/>
                <a:ea typeface="Times New Roman" pitchFamily="18" charset="0"/>
                <a:cs typeface="Times New Roman" pitchFamily="18" charset="0"/>
              </a:rPr>
              <a:t> de PNUMA </a:t>
            </a:r>
            <a:endParaRPr lang="en-US" sz="3200" b="1" dirty="0">
              <a:solidFill>
                <a:srgbClr val="0070C0"/>
              </a:solidFill>
              <a:latin typeface="+mn-lt"/>
              <a:ea typeface="Times New Roman" pitchFamily="18" charset="0"/>
              <a:cs typeface="Times New Roman" pitchFamily="18" charset="0"/>
            </a:endParaRPr>
          </a:p>
          <a:p>
            <a:pPr>
              <a:defRPr/>
            </a:pPr>
            <a:endParaRPr lang="en-US" sz="3200" i="1" dirty="0">
              <a:solidFill>
                <a:srgbClr val="243F60"/>
              </a:solidFill>
              <a:latin typeface="+mn-lt"/>
              <a:ea typeface="Times New Roman" pitchFamily="18" charset="0"/>
              <a:cs typeface="Times New Roman" pitchFamily="18" charset="0"/>
            </a:endParaRPr>
          </a:p>
        </p:txBody>
      </p:sp>
      <p:pic>
        <p:nvPicPr>
          <p:cNvPr id="3075" name="Picture 7"/>
          <p:cNvPicPr>
            <a:picLocks noChangeAspect="1"/>
          </p:cNvPicPr>
          <p:nvPr/>
        </p:nvPicPr>
        <p:blipFill>
          <a:blip r:embed="rId3" cstate="print"/>
          <a:srcRect/>
          <a:stretch>
            <a:fillRect/>
          </a:stretch>
        </p:blipFill>
        <p:spPr bwMode="auto">
          <a:xfrm>
            <a:off x="8120063" y="2060575"/>
            <a:ext cx="625475" cy="4187825"/>
          </a:xfrm>
          <a:prstGeom prst="rect">
            <a:avLst/>
          </a:prstGeom>
          <a:noFill/>
          <a:ln w="9525">
            <a:noFill/>
            <a:miter lim="800000"/>
            <a:headEnd/>
            <a:tailEnd/>
          </a:ln>
        </p:spPr>
      </p:pic>
      <p:pic>
        <p:nvPicPr>
          <p:cNvPr id="3076" name="Picture 24"/>
          <p:cNvPicPr>
            <a:picLocks noChangeAspect="1"/>
          </p:cNvPicPr>
          <p:nvPr/>
        </p:nvPicPr>
        <p:blipFill>
          <a:blip r:embed="rId4" cstate="print"/>
          <a:srcRect/>
          <a:stretch>
            <a:fillRect/>
          </a:stretch>
        </p:blipFill>
        <p:spPr bwMode="auto">
          <a:xfrm>
            <a:off x="7967663" y="457200"/>
            <a:ext cx="808037" cy="939800"/>
          </a:xfrm>
          <a:prstGeom prst="rect">
            <a:avLst/>
          </a:prstGeom>
          <a:noFill/>
          <a:ln w="9525">
            <a:noFill/>
            <a:miter lim="800000"/>
            <a:headEnd/>
            <a:tailEnd/>
          </a:ln>
        </p:spPr>
      </p:pic>
      <p:sp>
        <p:nvSpPr>
          <p:cNvPr id="3077" name="Text Box 8"/>
          <p:cNvSpPr txBox="1">
            <a:spLocks noChangeArrowheads="1"/>
          </p:cNvSpPr>
          <p:nvPr/>
        </p:nvSpPr>
        <p:spPr bwMode="auto">
          <a:xfrm>
            <a:off x="8064500" y="0"/>
            <a:ext cx="1079500" cy="6858000"/>
          </a:xfrm>
          <a:prstGeom prst="rect">
            <a:avLst/>
          </a:prstGeom>
          <a:gradFill rotWithShape="0">
            <a:gsLst>
              <a:gs pos="0">
                <a:srgbClr val="0E3C5A"/>
              </a:gs>
              <a:gs pos="100000">
                <a:srgbClr val="1F81C3"/>
              </a:gs>
            </a:gsLst>
            <a:lin ang="2700000" scaled="1"/>
          </a:gradFill>
          <a:ln w="9525">
            <a:noFill/>
            <a:miter lim="800000"/>
            <a:headEnd/>
            <a:tailEnd/>
          </a:ln>
        </p:spPr>
        <p:txBody>
          <a:bodyPr/>
          <a:lstStyle/>
          <a:p>
            <a:pPr eaLnBrk="0" hangingPunct="0">
              <a:spcBef>
                <a:spcPct val="50000"/>
              </a:spcBef>
            </a:pPr>
            <a:endParaRPr lang="es-PA" sz="2000">
              <a:latin typeface="Times New Roman" pitchFamily="18" charset="0"/>
              <a:ea typeface="ヒラギノ角ゴ Pro W3"/>
              <a:cs typeface="ヒラギノ角ゴ Pro W3"/>
            </a:endParaRPr>
          </a:p>
        </p:txBody>
      </p:sp>
      <p:pic>
        <p:nvPicPr>
          <p:cNvPr id="3078" name="Picture 24"/>
          <p:cNvPicPr>
            <a:picLocks noChangeAspect="1"/>
          </p:cNvPicPr>
          <p:nvPr/>
        </p:nvPicPr>
        <p:blipFill>
          <a:blip r:embed="rId4" cstate="print"/>
          <a:srcRect/>
          <a:stretch>
            <a:fillRect/>
          </a:stretch>
        </p:blipFill>
        <p:spPr bwMode="auto">
          <a:xfrm>
            <a:off x="8172450" y="476250"/>
            <a:ext cx="808038" cy="939800"/>
          </a:xfrm>
          <a:prstGeom prst="rect">
            <a:avLst/>
          </a:prstGeom>
          <a:noFill/>
          <a:ln w="9525">
            <a:noFill/>
            <a:miter lim="800000"/>
            <a:headEnd/>
            <a:tailEnd/>
          </a:ln>
        </p:spPr>
      </p:pic>
      <p:pic>
        <p:nvPicPr>
          <p:cNvPr id="3079" name="Picture 7"/>
          <p:cNvPicPr>
            <a:picLocks noChangeAspect="1"/>
          </p:cNvPicPr>
          <p:nvPr/>
        </p:nvPicPr>
        <p:blipFill>
          <a:blip r:embed="rId3" cstate="print"/>
          <a:srcRect/>
          <a:stretch>
            <a:fillRect/>
          </a:stretch>
        </p:blipFill>
        <p:spPr bwMode="auto">
          <a:xfrm>
            <a:off x="8339138" y="2276475"/>
            <a:ext cx="625475" cy="4187825"/>
          </a:xfrm>
          <a:prstGeom prst="rect">
            <a:avLst/>
          </a:prstGeom>
          <a:noFill/>
          <a:ln w="9525">
            <a:noFill/>
            <a:miter lim="800000"/>
            <a:headEnd/>
            <a:tailEnd/>
          </a:ln>
        </p:spPr>
      </p:pic>
      <p:sp>
        <p:nvSpPr>
          <p:cNvPr id="8" name="7 CuadroTexto"/>
          <p:cNvSpPr txBox="1"/>
          <p:nvPr/>
        </p:nvSpPr>
        <p:spPr>
          <a:xfrm>
            <a:off x="395288" y="1268760"/>
            <a:ext cx="7561262" cy="5262979"/>
          </a:xfrm>
          <a:prstGeom prst="rect">
            <a:avLst/>
          </a:prstGeom>
          <a:noFill/>
        </p:spPr>
        <p:txBody>
          <a:bodyPr>
            <a:spAutoFit/>
          </a:bodyPr>
          <a:lstStyle/>
          <a:p>
            <a:pPr marL="447675" indent="-447675">
              <a:buFont typeface="Arial" pitchFamily="34" charset="0"/>
              <a:buChar char="•"/>
              <a:defRPr/>
            </a:pPr>
            <a:r>
              <a:rPr lang="es-MX" sz="2400" b="1" dirty="0" smtClean="0">
                <a:latin typeface="+mn-lt"/>
                <a:ea typeface="Times New Roman" pitchFamily="18" charset="0"/>
                <a:cs typeface="Times New Roman" pitchFamily="18" charset="0"/>
              </a:rPr>
              <a:t>Portal Regional para la Transferencia de Tecnología y la Acción frente al Cambio Climático en América Latina y el Caribe (REGATTA)</a:t>
            </a:r>
          </a:p>
          <a:p>
            <a:pPr marL="447675" indent="-447675">
              <a:buFont typeface="Arial" pitchFamily="34" charset="0"/>
              <a:buChar char="•"/>
              <a:defRPr/>
            </a:pPr>
            <a:r>
              <a:rPr lang="es-US" sz="2400" b="1" dirty="0" err="1">
                <a:latin typeface="+mn-lt"/>
                <a:ea typeface="Times New Roman" pitchFamily="18" charset="0"/>
                <a:cs typeface="Times New Roman" pitchFamily="18" charset="0"/>
              </a:rPr>
              <a:t>Microfinanzas</a:t>
            </a:r>
            <a:r>
              <a:rPr lang="es-US" sz="2400" b="1" dirty="0">
                <a:latin typeface="+mn-lt"/>
                <a:ea typeface="Times New Roman" pitchFamily="18" charset="0"/>
                <a:cs typeface="Times New Roman" pitchFamily="18" charset="0"/>
              </a:rPr>
              <a:t> para la Adaptación basado en Ecosistemas (</a:t>
            </a:r>
            <a:r>
              <a:rPr lang="es-US" sz="2400" b="1" dirty="0" err="1">
                <a:latin typeface="+mn-lt"/>
                <a:ea typeface="Times New Roman" pitchFamily="18" charset="0"/>
                <a:cs typeface="Times New Roman" pitchFamily="18" charset="0"/>
              </a:rPr>
              <a:t>MEbA</a:t>
            </a:r>
            <a:r>
              <a:rPr lang="es-US" sz="2400" b="1" dirty="0">
                <a:latin typeface="+mn-lt"/>
                <a:ea typeface="Times New Roman" pitchFamily="18" charset="0"/>
                <a:cs typeface="Times New Roman" pitchFamily="18" charset="0"/>
              </a:rPr>
              <a:t>)</a:t>
            </a:r>
          </a:p>
          <a:p>
            <a:pPr marL="447675" indent="-447675">
              <a:buFont typeface="Arial" pitchFamily="34" charset="0"/>
              <a:buChar char="•"/>
              <a:defRPr/>
            </a:pPr>
            <a:r>
              <a:rPr lang="es-PA" sz="2400" b="1" dirty="0" smtClean="0">
                <a:latin typeface="Calibri" pitchFamily="34" charset="0"/>
              </a:rPr>
              <a:t>Alianza </a:t>
            </a:r>
            <a:r>
              <a:rPr lang="es-PA" sz="2400" b="1" dirty="0">
                <a:latin typeface="Calibri" pitchFamily="34" charset="0"/>
              </a:rPr>
              <a:t>para Combustibles y </a:t>
            </a:r>
            <a:r>
              <a:rPr lang="es-PA" sz="2400" b="1" dirty="0" smtClean="0">
                <a:latin typeface="Calibri" pitchFamily="34" charset="0"/>
              </a:rPr>
              <a:t>Vehículos Limpios (PCFV)</a:t>
            </a:r>
          </a:p>
          <a:p>
            <a:pPr marL="447675" indent="-447675">
              <a:buFont typeface="Arial" pitchFamily="34" charset="0"/>
              <a:buChar char="•"/>
              <a:defRPr/>
            </a:pPr>
            <a:r>
              <a:rPr lang="es-PA" sz="2400" b="1" dirty="0">
                <a:latin typeface="Calibri" pitchFamily="34" charset="0"/>
              </a:rPr>
              <a:t>Iniciativa Mundial para el ahorro </a:t>
            </a:r>
            <a:r>
              <a:rPr lang="es-PA" sz="2400" b="1" dirty="0" smtClean="0">
                <a:latin typeface="Calibri" pitchFamily="34" charset="0"/>
              </a:rPr>
              <a:t>de Combustible </a:t>
            </a:r>
            <a:r>
              <a:rPr lang="es-PA" sz="2400" b="1" dirty="0">
                <a:latin typeface="Calibri" pitchFamily="34" charset="0"/>
              </a:rPr>
              <a:t>(GFEI</a:t>
            </a:r>
            <a:r>
              <a:rPr lang="es-PA" sz="2400" b="1" dirty="0" smtClean="0">
                <a:latin typeface="Calibri" pitchFamily="34" charset="0"/>
              </a:rPr>
              <a:t>)</a:t>
            </a:r>
          </a:p>
          <a:p>
            <a:pPr marL="447675" indent="-447675">
              <a:buFont typeface="Arial" pitchFamily="34" charset="0"/>
              <a:buChar char="•"/>
              <a:defRPr/>
            </a:pPr>
            <a:r>
              <a:rPr lang="es-PA" sz="2400" b="1" dirty="0" smtClean="0">
                <a:latin typeface="Calibri" pitchFamily="34" charset="0"/>
                <a:ea typeface="Times New Roman" pitchFamily="18" charset="0"/>
                <a:cs typeface="Times New Roman" pitchFamily="18" charset="0"/>
              </a:rPr>
              <a:t>Iniciativa “</a:t>
            </a:r>
            <a:r>
              <a:rPr lang="es-PA" sz="2400" b="1" dirty="0" err="1" smtClean="0">
                <a:latin typeface="Calibri" pitchFamily="34" charset="0"/>
                <a:ea typeface="Times New Roman" pitchFamily="18" charset="0"/>
                <a:cs typeface="Times New Roman" pitchFamily="18" charset="0"/>
              </a:rPr>
              <a:t>En.ligthen</a:t>
            </a:r>
            <a:r>
              <a:rPr lang="es-PA" sz="2400" b="1" dirty="0" smtClean="0">
                <a:latin typeface="Calibri" pitchFamily="34" charset="0"/>
                <a:ea typeface="Times New Roman" pitchFamily="18" charset="0"/>
                <a:cs typeface="Times New Roman" pitchFamily="18" charset="0"/>
              </a:rPr>
              <a:t>” para la iluminación eficiente </a:t>
            </a:r>
          </a:p>
          <a:p>
            <a:pPr marL="447675" indent="-447675">
              <a:buFont typeface="Arial" pitchFamily="34" charset="0"/>
              <a:buChar char="•"/>
              <a:defRPr/>
            </a:pPr>
            <a:r>
              <a:rPr lang="es-PA" sz="2400" b="1" dirty="0" smtClean="0">
                <a:latin typeface="Calibri" pitchFamily="34" charset="0"/>
                <a:ea typeface="Times New Roman" pitchFamily="18" charset="0"/>
                <a:cs typeface="Times New Roman" pitchFamily="18" charset="0"/>
              </a:rPr>
              <a:t>Proyecto Global de Adaptación Basada en Ecosistemas </a:t>
            </a:r>
            <a:endParaRPr lang="es-MX" sz="2400" b="1" dirty="0">
              <a:latin typeface="+mn-lt"/>
              <a:ea typeface="Times New Roman" pitchFamily="18" charset="0"/>
              <a:cs typeface="Times New Roman" pitchFamily="18" charset="0"/>
            </a:endParaRPr>
          </a:p>
          <a:p>
            <a:pPr marL="447675" indent="-447675">
              <a:buFont typeface="Arial" pitchFamily="34" charset="0"/>
              <a:buChar char="•"/>
              <a:defRPr/>
            </a:pPr>
            <a:r>
              <a:rPr lang="es-MX" sz="2400" b="1" dirty="0" smtClean="0">
                <a:latin typeface="+mn-lt"/>
                <a:ea typeface="Times New Roman" pitchFamily="18" charset="0"/>
                <a:cs typeface="Times New Roman" pitchFamily="18" charset="0"/>
              </a:rPr>
              <a:t>EUROCLIMA (Comisión Europea) </a:t>
            </a:r>
          </a:p>
          <a:p>
            <a:pPr marL="447675" indent="-447675">
              <a:buFont typeface="Arial" pitchFamily="34" charset="0"/>
              <a:buChar char="•"/>
              <a:defRPr/>
            </a:pPr>
            <a:r>
              <a:rPr lang="es-MX" sz="2400" b="1" dirty="0" err="1" smtClean="0">
                <a:latin typeface="+mn-lt"/>
                <a:ea typeface="Times New Roman" pitchFamily="18" charset="0"/>
                <a:cs typeface="Times New Roman" pitchFamily="18" charset="0"/>
              </a:rPr>
              <a:t>Climate</a:t>
            </a:r>
            <a:r>
              <a:rPr lang="es-MX" sz="2400" b="1" dirty="0" smtClean="0">
                <a:latin typeface="+mn-lt"/>
                <a:ea typeface="Times New Roman" pitchFamily="18" charset="0"/>
                <a:cs typeface="Times New Roman" pitchFamily="18" charset="0"/>
              </a:rPr>
              <a:t> </a:t>
            </a:r>
            <a:r>
              <a:rPr lang="es-MX" sz="2400" b="1" dirty="0" err="1" smtClean="0">
                <a:latin typeface="+mn-lt"/>
                <a:ea typeface="Times New Roman" pitchFamily="18" charset="0"/>
                <a:cs typeface="Times New Roman" pitchFamily="18" charset="0"/>
              </a:rPr>
              <a:t>Tecnology</a:t>
            </a:r>
            <a:r>
              <a:rPr lang="es-MX" sz="2400" b="1" dirty="0" smtClean="0">
                <a:latin typeface="+mn-lt"/>
                <a:ea typeface="Times New Roman" pitchFamily="18" charset="0"/>
                <a:cs typeface="Times New Roman" pitchFamily="18" charset="0"/>
              </a:rPr>
              <a:t> Centre and Network (CTCN) </a:t>
            </a:r>
          </a:p>
          <a:p>
            <a:pPr marL="447675" indent="-447675">
              <a:buFont typeface="Arial" pitchFamily="34" charset="0"/>
              <a:buChar char="•"/>
              <a:defRPr/>
            </a:pPr>
            <a:r>
              <a:rPr lang="es-MX" sz="2400" b="1" dirty="0" err="1" smtClean="0">
                <a:latin typeface="+mn-lt"/>
                <a:ea typeface="Times New Roman" pitchFamily="18" charset="0"/>
                <a:cs typeface="Times New Roman" pitchFamily="18" charset="0"/>
              </a:rPr>
              <a:t>Climate</a:t>
            </a:r>
            <a:r>
              <a:rPr lang="es-MX" sz="2400" b="1" dirty="0" smtClean="0">
                <a:latin typeface="+mn-lt"/>
                <a:ea typeface="Times New Roman" pitchFamily="18" charset="0"/>
                <a:cs typeface="Times New Roman" pitchFamily="18" charset="0"/>
              </a:rPr>
              <a:t> and </a:t>
            </a:r>
            <a:r>
              <a:rPr lang="es-MX" sz="2400" b="1" dirty="0" err="1" smtClean="0">
                <a:latin typeface="+mn-lt"/>
                <a:ea typeface="Times New Roman" pitchFamily="18" charset="0"/>
                <a:cs typeface="Times New Roman" pitchFamily="18" charset="0"/>
              </a:rPr>
              <a:t>Clean</a:t>
            </a:r>
            <a:r>
              <a:rPr lang="es-MX" sz="2400" b="1" dirty="0" smtClean="0">
                <a:latin typeface="+mn-lt"/>
                <a:ea typeface="Times New Roman" pitchFamily="18" charset="0"/>
                <a:cs typeface="Times New Roman" pitchFamily="18" charset="0"/>
              </a:rPr>
              <a:t> Air </a:t>
            </a:r>
            <a:r>
              <a:rPr lang="es-MX" sz="2400" b="1" dirty="0" err="1" smtClean="0">
                <a:latin typeface="+mn-lt"/>
                <a:ea typeface="Times New Roman" pitchFamily="18" charset="0"/>
                <a:cs typeface="Times New Roman" pitchFamily="18" charset="0"/>
              </a:rPr>
              <a:t>Coalition</a:t>
            </a:r>
            <a:r>
              <a:rPr lang="es-MX" sz="2400" b="1" dirty="0" smtClean="0">
                <a:latin typeface="+mn-lt"/>
                <a:ea typeface="Times New Roman" pitchFamily="18" charset="0"/>
                <a:cs typeface="Times New Roman" pitchFamily="18" charset="0"/>
              </a:rPr>
              <a:t> (CCAC) </a:t>
            </a:r>
          </a:p>
          <a:p>
            <a:pPr marL="447675" indent="-447675">
              <a:buFont typeface="Arial" pitchFamily="34" charset="0"/>
              <a:buChar char="•"/>
              <a:defRPr/>
            </a:pPr>
            <a:endParaRPr lang="es-MX" sz="2400" b="1" dirty="0" smtClean="0">
              <a:latin typeface="+mn-lt"/>
              <a:ea typeface="Times New Roman" pitchFamily="18" charset="0"/>
              <a:cs typeface="Times New Roman" pitchFamily="18" charset="0"/>
            </a:endParaRPr>
          </a:p>
        </p:txBody>
      </p:sp>
    </p:spTree>
    <p:extLst>
      <p:ext uri="{BB962C8B-B14F-4D97-AF65-F5344CB8AC3E}">
        <p14:creationId xmlns:p14="http://schemas.microsoft.com/office/powerpoint/2010/main" val="912325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0825" y="2995613"/>
            <a:ext cx="7489825" cy="892175"/>
          </a:xfrm>
          <a:prstGeom prst="rect">
            <a:avLst/>
          </a:prstGeom>
          <a:noFill/>
          <a:ln w="9525">
            <a:noFill/>
            <a:miter lim="800000"/>
            <a:headEnd/>
            <a:tailEnd/>
          </a:ln>
          <a:effectLst/>
        </p:spPr>
        <p:txBody>
          <a:bodyPr anchor="ctr">
            <a:spAutoFit/>
          </a:bodyPr>
          <a:lstStyle/>
          <a:p>
            <a:pPr marL="528638" indent="-528638">
              <a:defRPr/>
            </a:pPr>
            <a:endParaRPr lang="en-US" sz="2600" dirty="0">
              <a:latin typeface="+mn-lt"/>
              <a:ea typeface="Times New Roman" pitchFamily="18" charset="0"/>
              <a:cs typeface="Times New Roman" pitchFamily="18" charset="0"/>
            </a:endParaRPr>
          </a:p>
          <a:p>
            <a:pPr marL="528638" indent="-528638">
              <a:defRPr/>
            </a:pPr>
            <a:endParaRPr lang="en-US" sz="2600" dirty="0">
              <a:latin typeface="+mn-lt"/>
              <a:ea typeface="Times New Roman" pitchFamily="18" charset="0"/>
              <a:cs typeface="Times New Roman" pitchFamily="18" charset="0"/>
            </a:endParaRPr>
          </a:p>
        </p:txBody>
      </p:sp>
      <p:pic>
        <p:nvPicPr>
          <p:cNvPr id="26627" name="Picture 7"/>
          <p:cNvPicPr>
            <a:picLocks noChangeAspect="1"/>
          </p:cNvPicPr>
          <p:nvPr/>
        </p:nvPicPr>
        <p:blipFill>
          <a:blip r:embed="rId3" cstate="print"/>
          <a:srcRect/>
          <a:stretch>
            <a:fillRect/>
          </a:stretch>
        </p:blipFill>
        <p:spPr bwMode="auto">
          <a:xfrm>
            <a:off x="8120063" y="2060575"/>
            <a:ext cx="625475" cy="4187825"/>
          </a:xfrm>
          <a:prstGeom prst="rect">
            <a:avLst/>
          </a:prstGeom>
          <a:noFill/>
          <a:ln w="9525">
            <a:noFill/>
            <a:miter lim="800000"/>
            <a:headEnd/>
            <a:tailEnd/>
          </a:ln>
        </p:spPr>
      </p:pic>
      <p:pic>
        <p:nvPicPr>
          <p:cNvPr id="26628" name="Picture 24"/>
          <p:cNvPicPr>
            <a:picLocks noChangeAspect="1"/>
          </p:cNvPicPr>
          <p:nvPr/>
        </p:nvPicPr>
        <p:blipFill>
          <a:blip r:embed="rId4" cstate="print"/>
          <a:srcRect/>
          <a:stretch>
            <a:fillRect/>
          </a:stretch>
        </p:blipFill>
        <p:spPr bwMode="auto">
          <a:xfrm>
            <a:off x="7967663" y="457200"/>
            <a:ext cx="808037" cy="939800"/>
          </a:xfrm>
          <a:prstGeom prst="rect">
            <a:avLst/>
          </a:prstGeom>
          <a:noFill/>
          <a:ln w="9525">
            <a:noFill/>
            <a:miter lim="800000"/>
            <a:headEnd/>
            <a:tailEnd/>
          </a:ln>
        </p:spPr>
      </p:pic>
      <p:sp>
        <p:nvSpPr>
          <p:cNvPr id="26629" name="Text Box 8"/>
          <p:cNvSpPr txBox="1">
            <a:spLocks noChangeArrowheads="1"/>
          </p:cNvSpPr>
          <p:nvPr/>
        </p:nvSpPr>
        <p:spPr bwMode="auto">
          <a:xfrm>
            <a:off x="8064500" y="0"/>
            <a:ext cx="1079500" cy="6858000"/>
          </a:xfrm>
          <a:prstGeom prst="rect">
            <a:avLst/>
          </a:prstGeom>
          <a:gradFill rotWithShape="0">
            <a:gsLst>
              <a:gs pos="0">
                <a:srgbClr val="0E3C5A"/>
              </a:gs>
              <a:gs pos="100000">
                <a:srgbClr val="1F81C3"/>
              </a:gs>
            </a:gsLst>
            <a:lin ang="2700000" scaled="1"/>
          </a:gradFill>
          <a:ln w="9525">
            <a:noFill/>
            <a:miter lim="800000"/>
            <a:headEnd/>
            <a:tailEnd/>
          </a:ln>
        </p:spPr>
        <p:txBody>
          <a:bodyPr/>
          <a:lstStyle/>
          <a:p>
            <a:pPr eaLnBrk="0" hangingPunct="0">
              <a:spcBef>
                <a:spcPct val="50000"/>
              </a:spcBef>
            </a:pPr>
            <a:endParaRPr lang="es-PA" sz="2000">
              <a:latin typeface="Times New Roman" pitchFamily="18" charset="0"/>
              <a:ea typeface="ヒラギノ角ゴ Pro W3"/>
              <a:cs typeface="ヒラギノ角ゴ Pro W3"/>
            </a:endParaRPr>
          </a:p>
        </p:txBody>
      </p:sp>
      <p:pic>
        <p:nvPicPr>
          <p:cNvPr id="26630" name="Picture 24"/>
          <p:cNvPicPr>
            <a:picLocks noChangeAspect="1"/>
          </p:cNvPicPr>
          <p:nvPr/>
        </p:nvPicPr>
        <p:blipFill>
          <a:blip r:embed="rId4" cstate="print"/>
          <a:srcRect/>
          <a:stretch>
            <a:fillRect/>
          </a:stretch>
        </p:blipFill>
        <p:spPr bwMode="auto">
          <a:xfrm>
            <a:off x="8172450" y="476250"/>
            <a:ext cx="808038" cy="939800"/>
          </a:xfrm>
          <a:prstGeom prst="rect">
            <a:avLst/>
          </a:prstGeom>
          <a:noFill/>
          <a:ln w="9525">
            <a:noFill/>
            <a:miter lim="800000"/>
            <a:headEnd/>
            <a:tailEnd/>
          </a:ln>
        </p:spPr>
      </p:pic>
      <p:pic>
        <p:nvPicPr>
          <p:cNvPr id="26631" name="Picture 7"/>
          <p:cNvPicPr>
            <a:picLocks noChangeAspect="1"/>
          </p:cNvPicPr>
          <p:nvPr/>
        </p:nvPicPr>
        <p:blipFill>
          <a:blip r:embed="rId3" cstate="print"/>
          <a:srcRect/>
          <a:stretch>
            <a:fillRect/>
          </a:stretch>
        </p:blipFill>
        <p:spPr bwMode="auto">
          <a:xfrm>
            <a:off x="8339138" y="2276475"/>
            <a:ext cx="625475" cy="4187825"/>
          </a:xfrm>
          <a:prstGeom prst="rect">
            <a:avLst/>
          </a:prstGeom>
          <a:noFill/>
          <a:ln w="9525">
            <a:noFill/>
            <a:miter lim="800000"/>
            <a:headEnd/>
            <a:tailEnd/>
          </a:ln>
        </p:spPr>
      </p:pic>
      <p:sp>
        <p:nvSpPr>
          <p:cNvPr id="8" name="Rectangle 1"/>
          <p:cNvSpPr>
            <a:spLocks noChangeArrowheads="1"/>
          </p:cNvSpPr>
          <p:nvPr/>
        </p:nvSpPr>
        <p:spPr bwMode="auto">
          <a:xfrm>
            <a:off x="250825" y="1322437"/>
            <a:ext cx="7489825" cy="5078313"/>
          </a:xfrm>
          <a:prstGeom prst="rect">
            <a:avLst/>
          </a:prstGeom>
          <a:noFill/>
          <a:ln w="9525">
            <a:noFill/>
            <a:miter lim="800000"/>
            <a:headEnd/>
            <a:tailEnd/>
          </a:ln>
          <a:effectLst/>
        </p:spPr>
        <p:txBody>
          <a:bodyPr anchor="ctr">
            <a:spAutoFit/>
          </a:bodyPr>
          <a:lstStyle/>
          <a:p>
            <a:pPr indent="-528638" algn="ctr">
              <a:tabLst>
                <a:tab pos="2057400" algn="l"/>
              </a:tabLst>
              <a:defRPr/>
            </a:pPr>
            <a:endParaRPr lang="es-ES" sz="6000" b="1" dirty="0">
              <a:solidFill>
                <a:srgbClr val="0070C0"/>
              </a:solidFill>
              <a:latin typeface="+mn-lt"/>
              <a:ea typeface="Times New Roman" pitchFamily="18" charset="0"/>
              <a:cs typeface="Times New Roman" pitchFamily="18" charset="0"/>
            </a:endParaRPr>
          </a:p>
          <a:p>
            <a:pPr indent="-528638" algn="ctr">
              <a:tabLst>
                <a:tab pos="2057400" algn="l"/>
              </a:tabLst>
              <a:defRPr/>
            </a:pPr>
            <a:r>
              <a:rPr lang="es-ES" sz="6000" b="1" dirty="0">
                <a:solidFill>
                  <a:srgbClr val="0070C0"/>
                </a:solidFill>
                <a:latin typeface="+mn-lt"/>
                <a:ea typeface="Times New Roman" pitchFamily="18" charset="0"/>
                <a:cs typeface="Times New Roman" pitchFamily="18" charset="0"/>
              </a:rPr>
              <a:t>GRACIAS</a:t>
            </a:r>
          </a:p>
          <a:p>
            <a:pPr indent="-528638">
              <a:tabLst>
                <a:tab pos="2057400" algn="l"/>
              </a:tabLst>
              <a:defRPr/>
            </a:pPr>
            <a:endParaRPr lang="es-MX" sz="3200" b="1" dirty="0" smtClean="0">
              <a:solidFill>
                <a:srgbClr val="0070C0"/>
              </a:solidFill>
              <a:latin typeface="+mn-lt"/>
              <a:ea typeface="Times New Roman" pitchFamily="18" charset="0"/>
              <a:cs typeface="Times New Roman" pitchFamily="18" charset="0"/>
            </a:endParaRPr>
          </a:p>
          <a:p>
            <a:pPr indent="-528638">
              <a:tabLst>
                <a:tab pos="2057400" algn="l"/>
              </a:tabLst>
              <a:defRPr/>
            </a:pPr>
            <a:endParaRPr lang="es-MX" sz="3200" b="1" dirty="0">
              <a:solidFill>
                <a:srgbClr val="0070C0"/>
              </a:solidFill>
              <a:latin typeface="+mn-lt"/>
              <a:ea typeface="Times New Roman" pitchFamily="18" charset="0"/>
              <a:cs typeface="Times New Roman" pitchFamily="18" charset="0"/>
            </a:endParaRPr>
          </a:p>
          <a:p>
            <a:pPr indent="-528638" algn="ctr">
              <a:tabLst>
                <a:tab pos="2057400" algn="l"/>
              </a:tabLst>
              <a:defRPr/>
            </a:pPr>
            <a:r>
              <a:rPr lang="es-MX" sz="2000" b="1" dirty="0" smtClean="0">
                <a:latin typeface="+mn-lt"/>
                <a:ea typeface="Times New Roman" pitchFamily="18" charset="0"/>
                <a:cs typeface="Times New Roman" pitchFamily="18" charset="0"/>
              </a:rPr>
              <a:t>Roberto Borjabad</a:t>
            </a:r>
            <a:endParaRPr lang="es-MX" sz="2000" b="1" dirty="0">
              <a:latin typeface="+mn-lt"/>
              <a:ea typeface="Times New Roman" pitchFamily="18" charset="0"/>
              <a:cs typeface="Times New Roman" pitchFamily="18" charset="0"/>
            </a:endParaRPr>
          </a:p>
          <a:p>
            <a:pPr indent="-528638" algn="ctr">
              <a:tabLst>
                <a:tab pos="2057400" algn="l"/>
              </a:tabLst>
              <a:defRPr/>
            </a:pPr>
            <a:r>
              <a:rPr lang="es-MX" sz="2000" dirty="0">
                <a:latin typeface="+mn-lt"/>
                <a:ea typeface="Times New Roman" pitchFamily="18" charset="0"/>
                <a:cs typeface="Times New Roman" pitchFamily="18" charset="0"/>
              </a:rPr>
              <a:t>Oficial de </a:t>
            </a:r>
            <a:r>
              <a:rPr lang="es-MX" sz="2000" dirty="0" smtClean="0">
                <a:latin typeface="+mn-lt"/>
                <a:ea typeface="Times New Roman" pitchFamily="18" charset="0"/>
                <a:cs typeface="Times New Roman" pitchFamily="18" charset="0"/>
              </a:rPr>
              <a:t>Programa – Unidad de Cambio Climático</a:t>
            </a:r>
          </a:p>
          <a:p>
            <a:pPr indent="-528638" algn="ctr">
              <a:tabLst>
                <a:tab pos="2057400" algn="l"/>
              </a:tabLst>
              <a:defRPr/>
            </a:pPr>
            <a:r>
              <a:rPr lang="es-MX" sz="2000" dirty="0" smtClean="0">
                <a:latin typeface="+mn-lt"/>
                <a:ea typeface="Times New Roman" pitchFamily="18" charset="0"/>
                <a:cs typeface="Times New Roman" pitchFamily="18" charset="0"/>
              </a:rPr>
              <a:t>Email: </a:t>
            </a:r>
            <a:r>
              <a:rPr lang="es-MX" sz="2000" dirty="0" smtClean="0">
                <a:latin typeface="+mn-lt"/>
                <a:ea typeface="Times New Roman" pitchFamily="18" charset="0"/>
                <a:cs typeface="Times New Roman" pitchFamily="18" charset="0"/>
                <a:hlinkClick r:id="rId5"/>
              </a:rPr>
              <a:t>roberto.borjabad@unep.org</a:t>
            </a:r>
            <a:endParaRPr lang="es-MX" sz="2000" dirty="0" smtClean="0">
              <a:latin typeface="+mn-lt"/>
              <a:ea typeface="Times New Roman" pitchFamily="18" charset="0"/>
              <a:cs typeface="Times New Roman" pitchFamily="18" charset="0"/>
            </a:endParaRPr>
          </a:p>
          <a:p>
            <a:pPr indent="-528638" algn="ctr">
              <a:tabLst>
                <a:tab pos="2057400" algn="l"/>
              </a:tabLst>
              <a:defRPr/>
            </a:pPr>
            <a:r>
              <a:rPr lang="es-MX" sz="2000" dirty="0" smtClean="0">
                <a:latin typeface="+mn-lt"/>
                <a:ea typeface="Times New Roman" pitchFamily="18" charset="0"/>
                <a:cs typeface="Times New Roman" pitchFamily="18" charset="0"/>
              </a:rPr>
              <a:t>Web REGATTA: </a:t>
            </a:r>
            <a:r>
              <a:rPr lang="es-MX" sz="2000" dirty="0" smtClean="0">
                <a:latin typeface="+mn-lt"/>
                <a:ea typeface="Times New Roman" pitchFamily="18" charset="0"/>
                <a:cs typeface="Times New Roman" pitchFamily="18" charset="0"/>
                <a:hlinkClick r:id="rId6"/>
              </a:rPr>
              <a:t>www.cambioclimatico-regatta.org</a:t>
            </a:r>
            <a:endParaRPr lang="es-MX" sz="2000" dirty="0" smtClean="0">
              <a:latin typeface="+mn-lt"/>
              <a:ea typeface="Times New Roman" pitchFamily="18" charset="0"/>
              <a:cs typeface="Times New Roman" pitchFamily="18" charset="0"/>
            </a:endParaRPr>
          </a:p>
          <a:p>
            <a:pPr indent="-528638" algn="ctr">
              <a:tabLst>
                <a:tab pos="2057400" algn="l"/>
              </a:tabLst>
              <a:defRPr/>
            </a:pPr>
            <a:r>
              <a:rPr lang="es-MX" sz="2000" dirty="0" smtClean="0">
                <a:latin typeface="+mn-lt"/>
                <a:ea typeface="Times New Roman" pitchFamily="18" charset="0"/>
                <a:cs typeface="Times New Roman" pitchFamily="18" charset="0"/>
              </a:rPr>
              <a:t>Teléfono: +507-305 3113</a:t>
            </a:r>
            <a:endParaRPr lang="es-MX" sz="2000" dirty="0">
              <a:latin typeface="+mn-lt"/>
              <a:ea typeface="Times New Roman" pitchFamily="18" charset="0"/>
              <a:cs typeface="Times New Roman" pitchFamily="18" charset="0"/>
            </a:endParaRPr>
          </a:p>
          <a:p>
            <a:pPr indent="-528638" algn="ctr">
              <a:tabLst>
                <a:tab pos="2057400" algn="l"/>
              </a:tabLst>
              <a:defRPr/>
            </a:pPr>
            <a:r>
              <a:rPr lang="es-MX" sz="2000" dirty="0">
                <a:latin typeface="+mn-lt"/>
                <a:ea typeface="Times New Roman" pitchFamily="18" charset="0"/>
                <a:cs typeface="Times New Roman" pitchFamily="18" charset="0"/>
              </a:rPr>
              <a:t>Oficina Regional para América Latina y el Caribe</a:t>
            </a:r>
          </a:p>
          <a:p>
            <a:pPr indent="-528638" algn="ctr">
              <a:tabLst>
                <a:tab pos="2057400" algn="l"/>
              </a:tabLst>
              <a:defRPr/>
            </a:pPr>
            <a:r>
              <a:rPr lang="es-MX" sz="2000" dirty="0" smtClean="0">
                <a:latin typeface="+mn-lt"/>
                <a:ea typeface="Times New Roman" pitchFamily="18" charset="0"/>
                <a:cs typeface="Times New Roman" pitchFamily="18" charset="0"/>
              </a:rPr>
              <a:t>PNUMA</a:t>
            </a:r>
            <a:endParaRPr lang="en-US" sz="2800" i="1" dirty="0">
              <a:solidFill>
                <a:srgbClr val="243F60"/>
              </a:solidFill>
              <a:latin typeface="+mn-lt"/>
              <a:ea typeface="Times New Roman" pitchFamily="18" charset="0"/>
              <a:cs typeface="Times New Roman" pitchFamily="18" charset="0"/>
            </a:endParaRPr>
          </a:p>
        </p:txBody>
      </p:sp>
    </p:spTree>
    <p:extLst>
      <p:ext uri="{BB962C8B-B14F-4D97-AF65-F5344CB8AC3E}">
        <p14:creationId xmlns:p14="http://schemas.microsoft.com/office/powerpoint/2010/main" val="2685264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1124744"/>
          </a:xfrm>
          <a:prstGeom prst="rect">
            <a:avLst/>
          </a:prstGeom>
          <a:solidFill>
            <a:srgbClr val="005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6" name="1 Título"/>
          <p:cNvSpPr txBox="1">
            <a:spLocks/>
          </p:cNvSpPr>
          <p:nvPr/>
        </p:nvSpPr>
        <p:spPr>
          <a:xfrm>
            <a:off x="457200" y="-1825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A" sz="3100" b="1" i="0" u="none" strike="noStrike" kern="1200" cap="none" spc="0" normalizeH="0" baseline="0" noProof="0" dirty="0" smtClean="0">
                <a:ln>
                  <a:noFill/>
                </a:ln>
                <a:solidFill>
                  <a:schemeClr val="bg1"/>
                </a:solidFill>
                <a:effectLst>
                  <a:outerShdw blurRad="53975" dist="22860" dir="5400000" algn="tl" rotWithShape="0">
                    <a:srgbClr val="000000">
                      <a:alpha val="55000"/>
                    </a:srgbClr>
                  </a:outerShdw>
                </a:effectLst>
                <a:uLnTx/>
                <a:uFillTx/>
                <a:latin typeface="+mj-lt"/>
                <a:ea typeface="+mj-ea"/>
                <a:cs typeface="+mj-cs"/>
              </a:rPr>
              <a:t>PNUMA – Cambio Climático</a:t>
            </a:r>
            <a:endParaRPr kumimoji="0" lang="es-PA" sz="2400" b="1" i="0" u="none" strike="noStrike" kern="1200" cap="none" spc="0" normalizeH="0" baseline="0" noProof="0" dirty="0">
              <a:ln>
                <a:noFill/>
              </a:ln>
              <a:solidFill>
                <a:schemeClr val="bg1"/>
              </a:solidFill>
              <a:effectLst>
                <a:outerShdw blurRad="53975" dist="22860" dir="5400000" algn="tl" rotWithShape="0">
                  <a:srgbClr val="000000">
                    <a:alpha val="55000"/>
                  </a:srgbClr>
                </a:outerShdw>
              </a:effectLst>
              <a:uLnTx/>
              <a:uFillTx/>
              <a:latin typeface="+mj-lt"/>
              <a:ea typeface="+mj-ea"/>
              <a:cs typeface="+mj-cs"/>
            </a:endParaRPr>
          </a:p>
        </p:txBody>
      </p:sp>
      <p:sp>
        <p:nvSpPr>
          <p:cNvPr id="8" name="7 Título"/>
          <p:cNvSpPr>
            <a:spLocks noGrp="1"/>
          </p:cNvSpPr>
          <p:nvPr>
            <p:ph type="ctrTitle"/>
          </p:nvPr>
        </p:nvSpPr>
        <p:spPr/>
        <p:txBody>
          <a:bodyPr/>
          <a:lstStyle/>
          <a:p>
            <a:endParaRPr lang="es-PA"/>
          </a:p>
        </p:txBody>
      </p:sp>
      <p:pic>
        <p:nvPicPr>
          <p:cNvPr id="63489" name="Picture 1"/>
          <p:cNvPicPr>
            <a:picLocks noChangeAspect="1" noChangeArrowheads="1"/>
          </p:cNvPicPr>
          <p:nvPr/>
        </p:nvPicPr>
        <p:blipFill>
          <a:blip r:embed="rId3" cstate="print"/>
          <a:srcRect/>
          <a:stretch>
            <a:fillRect/>
          </a:stretch>
        </p:blipFill>
        <p:spPr bwMode="auto">
          <a:xfrm>
            <a:off x="0" y="1"/>
            <a:ext cx="9144000" cy="6885384"/>
          </a:xfrm>
          <a:prstGeom prst="rect">
            <a:avLst/>
          </a:prstGeom>
          <a:noFill/>
          <a:ln w="9525">
            <a:noFill/>
            <a:miter lim="800000"/>
            <a:headEnd/>
            <a:tailEnd/>
          </a:ln>
        </p:spPr>
      </p:pic>
    </p:spTree>
    <p:extLst>
      <p:ext uri="{BB962C8B-B14F-4D97-AF65-F5344CB8AC3E}">
        <p14:creationId xmlns:p14="http://schemas.microsoft.com/office/powerpoint/2010/main" val="71766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7"/>
          <p:cNvPicPr>
            <a:picLocks noChangeAspect="1"/>
          </p:cNvPicPr>
          <p:nvPr/>
        </p:nvPicPr>
        <p:blipFill>
          <a:blip r:embed="rId3" cstate="print"/>
          <a:srcRect/>
          <a:stretch>
            <a:fillRect/>
          </a:stretch>
        </p:blipFill>
        <p:spPr bwMode="auto">
          <a:xfrm>
            <a:off x="8120063" y="2060575"/>
            <a:ext cx="625475" cy="4187825"/>
          </a:xfrm>
          <a:prstGeom prst="rect">
            <a:avLst/>
          </a:prstGeom>
          <a:noFill/>
          <a:ln w="9525">
            <a:noFill/>
            <a:miter lim="800000"/>
            <a:headEnd/>
            <a:tailEnd/>
          </a:ln>
        </p:spPr>
      </p:pic>
      <p:pic>
        <p:nvPicPr>
          <p:cNvPr id="3076" name="Picture 24"/>
          <p:cNvPicPr>
            <a:picLocks noChangeAspect="1"/>
          </p:cNvPicPr>
          <p:nvPr/>
        </p:nvPicPr>
        <p:blipFill>
          <a:blip r:embed="rId4" cstate="print"/>
          <a:srcRect/>
          <a:stretch>
            <a:fillRect/>
          </a:stretch>
        </p:blipFill>
        <p:spPr bwMode="auto">
          <a:xfrm>
            <a:off x="7967663" y="457200"/>
            <a:ext cx="808037" cy="939800"/>
          </a:xfrm>
          <a:prstGeom prst="rect">
            <a:avLst/>
          </a:prstGeom>
          <a:noFill/>
          <a:ln w="9525">
            <a:noFill/>
            <a:miter lim="800000"/>
            <a:headEnd/>
            <a:tailEnd/>
          </a:ln>
        </p:spPr>
      </p:pic>
      <p:sp>
        <p:nvSpPr>
          <p:cNvPr id="3077" name="Text Box 8"/>
          <p:cNvSpPr txBox="1">
            <a:spLocks noChangeArrowheads="1"/>
          </p:cNvSpPr>
          <p:nvPr/>
        </p:nvSpPr>
        <p:spPr bwMode="auto">
          <a:xfrm>
            <a:off x="8064500" y="0"/>
            <a:ext cx="1079500" cy="6858000"/>
          </a:xfrm>
          <a:prstGeom prst="rect">
            <a:avLst/>
          </a:prstGeom>
          <a:gradFill rotWithShape="0">
            <a:gsLst>
              <a:gs pos="0">
                <a:srgbClr val="0E3C5A"/>
              </a:gs>
              <a:gs pos="100000">
                <a:srgbClr val="1F81C3"/>
              </a:gs>
            </a:gsLst>
            <a:lin ang="2700000" scaled="1"/>
          </a:gradFill>
          <a:ln w="9525">
            <a:noFill/>
            <a:miter lim="800000"/>
            <a:headEnd/>
            <a:tailEnd/>
          </a:ln>
        </p:spPr>
        <p:txBody>
          <a:bodyPr/>
          <a:lstStyle/>
          <a:p>
            <a:pPr eaLnBrk="0" hangingPunct="0">
              <a:spcBef>
                <a:spcPct val="50000"/>
              </a:spcBef>
            </a:pPr>
            <a:endParaRPr lang="es-PA" sz="2000">
              <a:latin typeface="Times New Roman" pitchFamily="18" charset="0"/>
              <a:ea typeface="ヒラギノ角ゴ Pro W3"/>
              <a:cs typeface="ヒラギノ角ゴ Pro W3"/>
            </a:endParaRPr>
          </a:p>
        </p:txBody>
      </p:sp>
      <p:pic>
        <p:nvPicPr>
          <p:cNvPr id="3078" name="Picture 24"/>
          <p:cNvPicPr>
            <a:picLocks noChangeAspect="1"/>
          </p:cNvPicPr>
          <p:nvPr/>
        </p:nvPicPr>
        <p:blipFill>
          <a:blip r:embed="rId4" cstate="print"/>
          <a:srcRect/>
          <a:stretch>
            <a:fillRect/>
          </a:stretch>
        </p:blipFill>
        <p:spPr bwMode="auto">
          <a:xfrm>
            <a:off x="8172450" y="476250"/>
            <a:ext cx="808038" cy="939800"/>
          </a:xfrm>
          <a:prstGeom prst="rect">
            <a:avLst/>
          </a:prstGeom>
          <a:noFill/>
          <a:ln w="9525">
            <a:noFill/>
            <a:miter lim="800000"/>
            <a:headEnd/>
            <a:tailEnd/>
          </a:ln>
        </p:spPr>
      </p:pic>
      <p:pic>
        <p:nvPicPr>
          <p:cNvPr id="3079" name="Picture 7"/>
          <p:cNvPicPr>
            <a:picLocks noChangeAspect="1"/>
          </p:cNvPicPr>
          <p:nvPr/>
        </p:nvPicPr>
        <p:blipFill>
          <a:blip r:embed="rId3" cstate="print"/>
          <a:srcRect/>
          <a:stretch>
            <a:fillRect/>
          </a:stretch>
        </p:blipFill>
        <p:spPr bwMode="auto">
          <a:xfrm>
            <a:off x="8339138" y="2276475"/>
            <a:ext cx="625475" cy="4187825"/>
          </a:xfrm>
          <a:prstGeom prst="rect">
            <a:avLst/>
          </a:prstGeom>
          <a:noFill/>
          <a:ln w="9525">
            <a:noFill/>
            <a:miter lim="800000"/>
            <a:headEnd/>
            <a:tailEnd/>
          </a:ln>
        </p:spPr>
      </p:pic>
      <p:pic>
        <p:nvPicPr>
          <p:cNvPr id="10" name="9 Imagen" descr="Tabla general.jpg"/>
          <p:cNvPicPr>
            <a:picLocks noChangeAspect="1"/>
          </p:cNvPicPr>
          <p:nvPr/>
        </p:nvPicPr>
        <p:blipFill>
          <a:blip r:embed="rId5" cstate="print"/>
          <a:stretch>
            <a:fillRect/>
          </a:stretch>
        </p:blipFill>
        <p:spPr>
          <a:xfrm>
            <a:off x="539552" y="0"/>
            <a:ext cx="7067036" cy="6858000"/>
          </a:xfrm>
          <a:prstGeom prst="rect">
            <a:avLst/>
          </a:prstGeom>
        </p:spPr>
      </p:pic>
    </p:spTree>
    <p:extLst>
      <p:ext uri="{BB962C8B-B14F-4D97-AF65-F5344CB8AC3E}">
        <p14:creationId xmlns:p14="http://schemas.microsoft.com/office/powerpoint/2010/main" val="2257303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32E0FD0C-2F24-48EE-A62A-A98B38944A89}" type="slidenum">
              <a:rPr lang="en-GB"/>
              <a:pPr/>
              <a:t>5</a:t>
            </a:fld>
            <a:endParaRPr lang="en-GB"/>
          </a:p>
        </p:txBody>
      </p:sp>
      <p:pic>
        <p:nvPicPr>
          <p:cNvPr id="5560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2297" y="1038257"/>
            <a:ext cx="2918953" cy="5610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6036" name="Rectangle 4"/>
          <p:cNvSpPr>
            <a:spLocks noChangeArrowheads="1"/>
          </p:cNvSpPr>
          <p:nvPr>
            <p:custDataLst>
              <p:tags r:id="rId1"/>
            </p:custDataLst>
          </p:nvPr>
        </p:nvSpPr>
        <p:spPr bwMode="auto">
          <a:xfrm>
            <a:off x="759707" y="1613266"/>
            <a:ext cx="3302853"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310987" indent="-310987" defTabSz="913526">
              <a:buFontTx/>
              <a:buAutoNum type="arabicPeriod"/>
            </a:pPr>
            <a:r>
              <a:rPr lang="en-GB" dirty="0" err="1" smtClean="0"/>
              <a:t>Cumplir</a:t>
            </a:r>
            <a:r>
              <a:rPr lang="en-GB" dirty="0" smtClean="0"/>
              <a:t> un </a:t>
            </a:r>
            <a:r>
              <a:rPr lang="en-GB" dirty="0" err="1" smtClean="0"/>
              <a:t>objetivo</a:t>
            </a:r>
            <a:r>
              <a:rPr lang="en-GB" dirty="0" smtClean="0"/>
              <a:t> de </a:t>
            </a:r>
            <a:r>
              <a:rPr lang="en-GB" dirty="0" err="1" smtClean="0"/>
              <a:t>temperatura</a:t>
            </a:r>
            <a:r>
              <a:rPr lang="en-GB" dirty="0" smtClean="0"/>
              <a:t> </a:t>
            </a:r>
            <a:r>
              <a:rPr lang="en-GB" dirty="0" err="1" smtClean="0"/>
              <a:t>depende</a:t>
            </a:r>
            <a:r>
              <a:rPr lang="en-GB" dirty="0" smtClean="0"/>
              <a:t> en </a:t>
            </a:r>
            <a:r>
              <a:rPr lang="en-GB" dirty="0" err="1" smtClean="0"/>
              <a:t>gran</a:t>
            </a:r>
            <a:r>
              <a:rPr lang="en-GB" dirty="0" smtClean="0"/>
              <a:t> </a:t>
            </a:r>
            <a:r>
              <a:rPr lang="en-GB" dirty="0" err="1" smtClean="0"/>
              <a:t>medida</a:t>
            </a:r>
            <a:r>
              <a:rPr lang="en-GB" dirty="0" smtClean="0"/>
              <a:t> de </a:t>
            </a:r>
            <a:r>
              <a:rPr lang="en-GB" dirty="0" err="1" smtClean="0"/>
              <a:t>las</a:t>
            </a:r>
            <a:r>
              <a:rPr lang="en-GB" dirty="0" smtClean="0"/>
              <a:t> </a:t>
            </a:r>
            <a:r>
              <a:rPr lang="en-GB" dirty="0" err="1" smtClean="0"/>
              <a:t>emisiones</a:t>
            </a:r>
            <a:r>
              <a:rPr lang="en-GB" dirty="0" smtClean="0"/>
              <a:t> </a:t>
            </a:r>
            <a:r>
              <a:rPr lang="en-GB" dirty="0" err="1" smtClean="0"/>
              <a:t>acumuladas</a:t>
            </a:r>
            <a:r>
              <a:rPr lang="en-GB" i="1" dirty="0" smtClean="0"/>
              <a:t> </a:t>
            </a:r>
            <a:endParaRPr lang="en-GB" i="1" dirty="0"/>
          </a:p>
          <a:p>
            <a:pPr marL="310987" indent="-310987" defTabSz="913526">
              <a:buFontTx/>
              <a:buAutoNum type="arabicPeriod"/>
            </a:pPr>
            <a:endParaRPr lang="en-GB" dirty="0"/>
          </a:p>
          <a:p>
            <a:pPr marL="310987" indent="-310987" defTabSz="913526">
              <a:buFontTx/>
              <a:buAutoNum type="arabicPeriod"/>
            </a:pPr>
            <a:r>
              <a:rPr lang="en-GB" dirty="0" err="1" smtClean="0"/>
              <a:t>Diferentes</a:t>
            </a:r>
            <a:r>
              <a:rPr lang="en-GB" dirty="0" smtClean="0"/>
              <a:t> </a:t>
            </a:r>
            <a:r>
              <a:rPr lang="en-GB" dirty="0" err="1" smtClean="0"/>
              <a:t>trayectorias</a:t>
            </a:r>
            <a:r>
              <a:rPr lang="en-GB" dirty="0" smtClean="0"/>
              <a:t> en </a:t>
            </a:r>
            <a:r>
              <a:rPr lang="en-GB" dirty="0" err="1" smtClean="0"/>
              <a:t>las</a:t>
            </a:r>
            <a:r>
              <a:rPr lang="en-GB" dirty="0" smtClean="0"/>
              <a:t>  </a:t>
            </a:r>
            <a:r>
              <a:rPr lang="en-GB" dirty="0" err="1" smtClean="0"/>
              <a:t>emisiones</a:t>
            </a:r>
            <a:r>
              <a:rPr lang="en-GB" dirty="0" smtClean="0"/>
              <a:t> </a:t>
            </a:r>
            <a:r>
              <a:rPr lang="en-GB" dirty="0" err="1" smtClean="0"/>
              <a:t>corresponden</a:t>
            </a:r>
            <a:r>
              <a:rPr lang="en-GB" dirty="0" smtClean="0"/>
              <a:t> a </a:t>
            </a:r>
            <a:r>
              <a:rPr lang="en-GB" dirty="0" err="1" smtClean="0"/>
              <a:t>las</a:t>
            </a:r>
            <a:r>
              <a:rPr lang="en-GB" dirty="0" smtClean="0"/>
              <a:t> </a:t>
            </a:r>
            <a:r>
              <a:rPr lang="en-GB" dirty="0" err="1" smtClean="0"/>
              <a:t>mismas</a:t>
            </a:r>
            <a:r>
              <a:rPr lang="en-GB" dirty="0" smtClean="0"/>
              <a:t> </a:t>
            </a:r>
            <a:r>
              <a:rPr lang="en-GB" dirty="0" err="1" smtClean="0"/>
              <a:t>emisiones</a:t>
            </a:r>
            <a:r>
              <a:rPr lang="en-GB" dirty="0" smtClean="0"/>
              <a:t> </a:t>
            </a:r>
            <a:r>
              <a:rPr lang="en-GB" dirty="0" err="1" smtClean="0"/>
              <a:t>acumuladas</a:t>
            </a:r>
            <a:r>
              <a:rPr lang="en-GB" dirty="0" smtClean="0"/>
              <a:t>. </a:t>
            </a:r>
            <a:endParaRPr lang="en-GB" b="1" baseline="30000" dirty="0"/>
          </a:p>
        </p:txBody>
      </p:sp>
      <p:sp>
        <p:nvSpPr>
          <p:cNvPr id="556037" name="Rectangle 5"/>
          <p:cNvSpPr>
            <a:spLocks noChangeArrowheads="1"/>
          </p:cNvSpPr>
          <p:nvPr/>
        </p:nvSpPr>
        <p:spPr bwMode="auto">
          <a:xfrm>
            <a:off x="790482" y="226197"/>
            <a:ext cx="8214212" cy="694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3526">
              <a:lnSpc>
                <a:spcPct val="85000"/>
              </a:lnSpc>
              <a:tabLst>
                <a:tab pos="1099795" algn="l"/>
              </a:tabLst>
            </a:pPr>
            <a:r>
              <a:rPr lang="en-US" sz="2900" b="1" dirty="0" smtClean="0"/>
              <a:t>¿</a:t>
            </a:r>
            <a:r>
              <a:rPr lang="en-US" sz="2900" b="1" dirty="0" err="1" smtClean="0"/>
              <a:t>Cuál</a:t>
            </a:r>
            <a:r>
              <a:rPr lang="en-US" sz="2900" b="1" dirty="0" smtClean="0"/>
              <a:t> </a:t>
            </a:r>
            <a:r>
              <a:rPr lang="en-US" sz="2900" b="1" dirty="0" err="1" smtClean="0"/>
              <a:t>es</a:t>
            </a:r>
            <a:r>
              <a:rPr lang="en-US" sz="2900" b="1" dirty="0" smtClean="0"/>
              <a:t> </a:t>
            </a:r>
            <a:r>
              <a:rPr lang="en-US" sz="2900" b="1" dirty="0" err="1" smtClean="0"/>
              <a:t>nuestro</a:t>
            </a:r>
            <a:r>
              <a:rPr lang="en-US" sz="2900" b="1" dirty="0" smtClean="0"/>
              <a:t> </a:t>
            </a:r>
            <a:r>
              <a:rPr lang="en-US" sz="2900" b="1" dirty="0" err="1" smtClean="0"/>
              <a:t>objetivo</a:t>
            </a:r>
            <a:r>
              <a:rPr lang="en-US" sz="2900" b="1" dirty="0" smtClean="0"/>
              <a:t>? </a:t>
            </a:r>
            <a:r>
              <a:rPr lang="en-US" sz="2900" b="1" dirty="0"/>
              <a:t/>
            </a:r>
            <a:br>
              <a:rPr lang="en-US" sz="2900" b="1" dirty="0"/>
            </a:br>
            <a:r>
              <a:rPr lang="en-US" sz="2400" dirty="0" smtClean="0"/>
              <a:t>Caminos </a:t>
            </a:r>
            <a:r>
              <a:rPr lang="en-US" sz="2400" dirty="0" err="1" smtClean="0"/>
              <a:t>para</a:t>
            </a:r>
            <a:r>
              <a:rPr lang="en-US" sz="2400" dirty="0" smtClean="0"/>
              <a:t> </a:t>
            </a:r>
            <a:r>
              <a:rPr lang="en-US" sz="2400" dirty="0" err="1" smtClean="0"/>
              <a:t>permanecer</a:t>
            </a:r>
            <a:r>
              <a:rPr lang="en-US" sz="2400" dirty="0" smtClean="0"/>
              <a:t> </a:t>
            </a:r>
            <a:r>
              <a:rPr lang="en-US" sz="2400" dirty="0" err="1" smtClean="0"/>
              <a:t>dentro</a:t>
            </a:r>
            <a:r>
              <a:rPr lang="en-US" sz="2400" dirty="0" smtClean="0"/>
              <a:t> de la meta de los 2</a:t>
            </a:r>
            <a:r>
              <a:rPr lang="en-US" sz="2400" baseline="30000" dirty="0" smtClean="0"/>
              <a:t>o</a:t>
            </a:r>
            <a:r>
              <a:rPr lang="en-US" sz="2400" dirty="0" smtClean="0"/>
              <a:t>C</a:t>
            </a:r>
            <a:endParaRPr lang="en-US" sz="2400" dirty="0"/>
          </a:p>
        </p:txBody>
      </p:sp>
      <p:sp>
        <p:nvSpPr>
          <p:cNvPr id="7" name="Line 10"/>
          <p:cNvSpPr>
            <a:spLocks noChangeShapeType="1"/>
          </p:cNvSpPr>
          <p:nvPr/>
        </p:nvSpPr>
        <p:spPr bwMode="auto">
          <a:xfrm flipV="1">
            <a:off x="733789" y="936213"/>
            <a:ext cx="8270905" cy="3239"/>
          </a:xfrm>
          <a:prstGeom prst="line">
            <a:avLst/>
          </a:prstGeom>
          <a:noFill/>
          <a:ln w="19050">
            <a:solidFill>
              <a:srgbClr val="000066"/>
            </a:solidFill>
            <a:round/>
            <a:headEnd/>
            <a:tailEnd/>
          </a:ln>
        </p:spPr>
        <p:txBody>
          <a:bodyPr lIns="93296" tIns="46648" rIns="93296" bIns="46648"/>
          <a:lstStyle/>
          <a:p>
            <a:endParaRPr lang="en-US"/>
          </a:p>
        </p:txBody>
      </p:sp>
    </p:spTree>
    <p:extLst>
      <p:ext uri="{BB962C8B-B14F-4D97-AF65-F5344CB8AC3E}">
        <p14:creationId xmlns:p14="http://schemas.microsoft.com/office/powerpoint/2010/main" val="233823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2"/>
          <p:cNvSpPr>
            <a:spLocks noGrp="1"/>
          </p:cNvSpPr>
          <p:nvPr>
            <p:ph type="sldNum" sz="quarter" idx="11"/>
          </p:nvPr>
        </p:nvSpPr>
        <p:spPr>
          <a:noFill/>
        </p:spPr>
        <p:txBody>
          <a:bodyPr/>
          <a:lstStyle/>
          <a:p>
            <a:fld id="{B5580BEF-06F6-46AC-B5E3-A5D47C0EFB23}" type="slidenum">
              <a:rPr lang="en-GB"/>
              <a:pPr/>
              <a:t>6</a:t>
            </a:fld>
            <a:endParaRPr lang="en-GB"/>
          </a:p>
        </p:txBody>
      </p:sp>
      <p:sp>
        <p:nvSpPr>
          <p:cNvPr id="10244" name="Line 8"/>
          <p:cNvSpPr>
            <a:spLocks noChangeShapeType="1"/>
          </p:cNvSpPr>
          <p:nvPr/>
        </p:nvSpPr>
        <p:spPr bwMode="auto">
          <a:xfrm>
            <a:off x="777524" y="942692"/>
            <a:ext cx="7843268" cy="3239"/>
          </a:xfrm>
          <a:prstGeom prst="line">
            <a:avLst/>
          </a:prstGeom>
          <a:noFill/>
          <a:ln w="19050">
            <a:solidFill>
              <a:srgbClr val="000066"/>
            </a:solidFill>
            <a:round/>
            <a:headEnd/>
            <a:tailEnd/>
          </a:ln>
        </p:spPr>
        <p:txBody>
          <a:bodyPr lIns="93296" tIns="46648" rIns="93296" bIns="46648"/>
          <a:lstStyle/>
          <a:p>
            <a:endParaRPr lang="en-US"/>
          </a:p>
        </p:txBody>
      </p:sp>
      <p:pic>
        <p:nvPicPr>
          <p:cNvPr id="10245" name="Picture 9" descr="UNEP-SHORT-CYAN-HIGH-RES"/>
          <p:cNvPicPr>
            <a:picLocks noChangeAspect="1" noChangeArrowheads="1"/>
          </p:cNvPicPr>
          <p:nvPr/>
        </p:nvPicPr>
        <p:blipFill>
          <a:blip r:embed="rId3" cstate="print"/>
          <a:srcRect/>
          <a:stretch>
            <a:fillRect/>
          </a:stretch>
        </p:blipFill>
        <p:spPr bwMode="auto">
          <a:xfrm>
            <a:off x="7966376" y="68029"/>
            <a:ext cx="793722" cy="873042"/>
          </a:xfrm>
          <a:prstGeom prst="rect">
            <a:avLst/>
          </a:prstGeom>
          <a:noFill/>
          <a:ln w="9525">
            <a:noFill/>
            <a:miter lim="800000"/>
            <a:headEnd/>
            <a:tailEnd/>
          </a:ln>
        </p:spPr>
      </p:pic>
      <p:sp>
        <p:nvSpPr>
          <p:cNvPr id="10248" name="Text Box 20"/>
          <p:cNvSpPr txBox="1">
            <a:spLocks noChangeArrowheads="1"/>
          </p:cNvSpPr>
          <p:nvPr/>
        </p:nvSpPr>
        <p:spPr bwMode="auto">
          <a:xfrm>
            <a:off x="4982629" y="6088622"/>
            <a:ext cx="850417" cy="374942"/>
          </a:xfrm>
          <a:prstGeom prst="rect">
            <a:avLst/>
          </a:prstGeom>
          <a:noFill/>
          <a:ln w="9525">
            <a:noFill/>
            <a:miter lim="800000"/>
            <a:headEnd/>
            <a:tailEnd/>
          </a:ln>
        </p:spPr>
        <p:txBody>
          <a:bodyPr lIns="91420" tIns="45711" rIns="91420" bIns="45711">
            <a:spAutoFit/>
          </a:bodyPr>
          <a:lstStyle/>
          <a:p>
            <a:pPr defTabSz="913526">
              <a:spcBef>
                <a:spcPct val="50000"/>
              </a:spcBef>
            </a:pPr>
            <a:r>
              <a:rPr lang="en-US" b="1" dirty="0" err="1" smtClean="0"/>
              <a:t>Año</a:t>
            </a:r>
            <a:endParaRPr lang="en-US" b="1" dirty="0"/>
          </a:p>
        </p:txBody>
      </p:sp>
      <p:pic>
        <p:nvPicPr>
          <p:cNvPr id="106498" name="Picture 2"/>
          <p:cNvPicPr>
            <a:picLocks noChangeAspect="1" noChangeArrowheads="1"/>
          </p:cNvPicPr>
          <p:nvPr/>
        </p:nvPicPr>
        <p:blipFill>
          <a:blip r:embed="rId4" cstate="print"/>
          <a:srcRect/>
          <a:stretch>
            <a:fillRect/>
          </a:stretch>
        </p:blipFill>
        <p:spPr bwMode="auto">
          <a:xfrm>
            <a:off x="2904376" y="1169457"/>
            <a:ext cx="6056583" cy="4863136"/>
          </a:xfrm>
          <a:prstGeom prst="rect">
            <a:avLst/>
          </a:prstGeom>
          <a:noFill/>
          <a:ln w="9525">
            <a:noFill/>
            <a:miter lim="800000"/>
            <a:headEnd/>
            <a:tailEnd/>
          </a:ln>
        </p:spPr>
      </p:pic>
      <p:cxnSp>
        <p:nvCxnSpPr>
          <p:cNvPr id="13" name="Straight Arrow Connector 12"/>
          <p:cNvCxnSpPr/>
          <p:nvPr/>
        </p:nvCxnSpPr>
        <p:spPr bwMode="auto">
          <a:xfrm flipV="1">
            <a:off x="2225661" y="2206092"/>
            <a:ext cx="1710552" cy="154523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196839" y="3767150"/>
            <a:ext cx="3134336" cy="586650"/>
          </a:xfrm>
          <a:prstGeom prst="rect">
            <a:avLst/>
          </a:prstGeom>
          <a:noFill/>
          <a:ln>
            <a:noFill/>
          </a:ln>
        </p:spPr>
        <p:txBody>
          <a:bodyPr wrap="square" lIns="93296" tIns="46648" rIns="93296" bIns="46648" rtlCol="0">
            <a:spAutoFit/>
          </a:bodyPr>
          <a:lstStyle/>
          <a:p>
            <a:pPr algn="l"/>
            <a:r>
              <a:rPr lang="en-GB" sz="1600" b="1" dirty="0" err="1" smtClean="0">
                <a:solidFill>
                  <a:schemeClr val="bg2">
                    <a:lumMod val="50000"/>
                  </a:schemeClr>
                </a:solidFill>
              </a:rPr>
              <a:t>Estimado</a:t>
            </a:r>
            <a:r>
              <a:rPr lang="en-GB" sz="1600" b="1" dirty="0" smtClean="0">
                <a:solidFill>
                  <a:schemeClr val="bg2">
                    <a:lumMod val="50000"/>
                  </a:schemeClr>
                </a:solidFill>
              </a:rPr>
              <a:t> 2010 ≈ 50.1 GtCO</a:t>
            </a:r>
            <a:r>
              <a:rPr lang="en-GB" sz="1600" b="1" baseline="-25000" dirty="0" smtClean="0">
                <a:solidFill>
                  <a:schemeClr val="bg2">
                    <a:lumMod val="50000"/>
                  </a:schemeClr>
                </a:solidFill>
              </a:rPr>
              <a:t>2</a:t>
            </a:r>
            <a:r>
              <a:rPr lang="en-GB" sz="1600" b="1" dirty="0" smtClean="0">
                <a:solidFill>
                  <a:schemeClr val="bg2">
                    <a:lumMod val="50000"/>
                  </a:schemeClr>
                </a:solidFill>
              </a:rPr>
              <a:t>e/</a:t>
            </a:r>
            <a:r>
              <a:rPr lang="en-GB" sz="1600" b="1" dirty="0" err="1" smtClean="0">
                <a:solidFill>
                  <a:schemeClr val="bg2">
                    <a:lumMod val="50000"/>
                  </a:schemeClr>
                </a:solidFill>
              </a:rPr>
              <a:t>yr</a:t>
            </a:r>
            <a:endParaRPr lang="en-GB" sz="1600" b="1" dirty="0" smtClean="0">
              <a:solidFill>
                <a:schemeClr val="bg2">
                  <a:lumMod val="50000"/>
                </a:schemeClr>
              </a:solidFill>
            </a:endParaRPr>
          </a:p>
          <a:p>
            <a:r>
              <a:rPr lang="en-GB" sz="1600" b="1" dirty="0">
                <a:solidFill>
                  <a:schemeClr val="bg2">
                    <a:lumMod val="50000"/>
                  </a:schemeClr>
                </a:solidFill>
              </a:rPr>
              <a:t> (45.6–54.6 </a:t>
            </a:r>
            <a:r>
              <a:rPr lang="en-GB" sz="1600" b="1" dirty="0" smtClean="0">
                <a:solidFill>
                  <a:schemeClr val="bg2">
                    <a:lumMod val="50000"/>
                  </a:schemeClr>
                </a:solidFill>
              </a:rPr>
              <a:t>GtCO2e)</a:t>
            </a:r>
            <a:endParaRPr lang="en-US" sz="1600" b="1" dirty="0">
              <a:solidFill>
                <a:schemeClr val="bg2">
                  <a:lumMod val="50000"/>
                </a:schemeClr>
              </a:solidFill>
            </a:endParaRPr>
          </a:p>
        </p:txBody>
      </p:sp>
      <p:sp>
        <p:nvSpPr>
          <p:cNvPr id="26" name="TextBox 25"/>
          <p:cNvSpPr txBox="1"/>
          <p:nvPr/>
        </p:nvSpPr>
        <p:spPr>
          <a:xfrm>
            <a:off x="458518" y="4669356"/>
            <a:ext cx="2829655" cy="847876"/>
          </a:xfrm>
          <a:prstGeom prst="rect">
            <a:avLst/>
          </a:prstGeom>
          <a:noFill/>
          <a:ln w="19050">
            <a:noFill/>
          </a:ln>
        </p:spPr>
        <p:txBody>
          <a:bodyPr wrap="square" lIns="93296" tIns="46648" rIns="93296" bIns="46648" rtlCol="0">
            <a:spAutoFit/>
          </a:bodyPr>
          <a:lstStyle/>
          <a:p>
            <a:pPr algn="l"/>
            <a:r>
              <a:rPr lang="en-GB" sz="1600" dirty="0" smtClean="0">
                <a:solidFill>
                  <a:schemeClr val="bg2">
                    <a:lumMod val="50000"/>
                  </a:schemeClr>
                </a:solidFill>
              </a:rPr>
              <a:t>39 </a:t>
            </a:r>
            <a:r>
              <a:rPr lang="en-GB" sz="1600" dirty="0" err="1" smtClean="0">
                <a:solidFill>
                  <a:schemeClr val="bg2">
                    <a:lumMod val="50000"/>
                  </a:schemeClr>
                </a:solidFill>
              </a:rPr>
              <a:t>caminos</a:t>
            </a:r>
            <a:r>
              <a:rPr lang="en-GB" sz="1600" dirty="0" smtClean="0">
                <a:solidFill>
                  <a:schemeClr val="bg2">
                    <a:lumMod val="50000"/>
                  </a:schemeClr>
                </a:solidFill>
              </a:rPr>
              <a:t> de </a:t>
            </a:r>
            <a:r>
              <a:rPr lang="en-GB" sz="1600" dirty="0" err="1" smtClean="0">
                <a:solidFill>
                  <a:schemeClr val="bg2">
                    <a:lumMod val="50000"/>
                  </a:schemeClr>
                </a:solidFill>
              </a:rPr>
              <a:t>emisiones</a:t>
            </a:r>
            <a:r>
              <a:rPr lang="en-GB" sz="1600" dirty="0" smtClean="0">
                <a:solidFill>
                  <a:schemeClr val="bg2">
                    <a:lumMod val="50000"/>
                  </a:schemeClr>
                </a:solidFill>
              </a:rPr>
              <a:t> con </a:t>
            </a:r>
            <a:r>
              <a:rPr lang="en-GB" sz="1600" dirty="0" err="1" smtClean="0">
                <a:solidFill>
                  <a:schemeClr val="bg2">
                    <a:lumMod val="50000"/>
                  </a:schemeClr>
                </a:solidFill>
              </a:rPr>
              <a:t>probabilidad</a:t>
            </a:r>
            <a:r>
              <a:rPr lang="en-GB" sz="1600" dirty="0" smtClean="0">
                <a:solidFill>
                  <a:schemeClr val="bg2">
                    <a:lumMod val="50000"/>
                  </a:schemeClr>
                </a:solidFill>
              </a:rPr>
              <a:t> de </a:t>
            </a:r>
            <a:r>
              <a:rPr lang="en-GB" sz="1600" dirty="0" err="1" smtClean="0">
                <a:solidFill>
                  <a:schemeClr val="bg2">
                    <a:lumMod val="50000"/>
                  </a:schemeClr>
                </a:solidFill>
              </a:rPr>
              <a:t>cumplir</a:t>
            </a:r>
            <a:r>
              <a:rPr lang="en-GB" sz="1600" dirty="0" smtClean="0">
                <a:solidFill>
                  <a:schemeClr val="bg2">
                    <a:lumMod val="50000"/>
                  </a:schemeClr>
                </a:solidFill>
              </a:rPr>
              <a:t> con la meta de 2</a:t>
            </a:r>
            <a:r>
              <a:rPr lang="en-GB" sz="1600" baseline="30000" dirty="0" smtClean="0">
                <a:solidFill>
                  <a:schemeClr val="bg2">
                    <a:lumMod val="50000"/>
                  </a:schemeClr>
                </a:solidFill>
              </a:rPr>
              <a:t>o</a:t>
            </a:r>
            <a:r>
              <a:rPr lang="en-GB" sz="1600" dirty="0" smtClean="0">
                <a:solidFill>
                  <a:schemeClr val="bg2">
                    <a:lumMod val="50000"/>
                  </a:schemeClr>
                </a:solidFill>
              </a:rPr>
              <a:t>C:</a:t>
            </a:r>
            <a:endParaRPr lang="en-US" sz="1600" dirty="0">
              <a:solidFill>
                <a:schemeClr val="bg2">
                  <a:lumMod val="50000"/>
                </a:schemeClr>
              </a:solidFill>
            </a:endParaRPr>
          </a:p>
        </p:txBody>
      </p:sp>
      <p:sp>
        <p:nvSpPr>
          <p:cNvPr id="2" name="Freeform 1"/>
          <p:cNvSpPr/>
          <p:nvPr/>
        </p:nvSpPr>
        <p:spPr>
          <a:xfrm>
            <a:off x="3800146" y="349865"/>
            <a:ext cx="3061634" cy="1768761"/>
          </a:xfrm>
          <a:custGeom>
            <a:avLst/>
            <a:gdLst>
              <a:gd name="connsiteX0" fmla="*/ 0 w 3000508"/>
              <a:gd name="connsiteY0" fmla="*/ 1733550 h 1733550"/>
              <a:gd name="connsiteX1" fmla="*/ 0 w 3000508"/>
              <a:gd name="connsiteY1" fmla="*/ 1733550 h 1733550"/>
              <a:gd name="connsiteX2" fmla="*/ 95250 w 3000508"/>
              <a:gd name="connsiteY2" fmla="*/ 1676400 h 1733550"/>
              <a:gd name="connsiteX3" fmla="*/ 200025 w 3000508"/>
              <a:gd name="connsiteY3" fmla="*/ 1657350 h 1733550"/>
              <a:gd name="connsiteX4" fmla="*/ 257175 w 3000508"/>
              <a:gd name="connsiteY4" fmla="*/ 1685925 h 1733550"/>
              <a:gd name="connsiteX5" fmla="*/ 257175 w 3000508"/>
              <a:gd name="connsiteY5" fmla="*/ 1695450 h 1733550"/>
              <a:gd name="connsiteX6" fmla="*/ 2228850 w 3000508"/>
              <a:gd name="connsiteY6" fmla="*/ 466725 h 1733550"/>
              <a:gd name="connsiteX7" fmla="*/ 2266950 w 3000508"/>
              <a:gd name="connsiteY7" fmla="*/ 352425 h 1733550"/>
              <a:gd name="connsiteX8" fmla="*/ 2276475 w 3000508"/>
              <a:gd name="connsiteY8" fmla="*/ 323850 h 1733550"/>
              <a:gd name="connsiteX9" fmla="*/ 2286000 w 3000508"/>
              <a:gd name="connsiteY9" fmla="*/ 276225 h 1733550"/>
              <a:gd name="connsiteX10" fmla="*/ 2324100 w 3000508"/>
              <a:gd name="connsiteY10" fmla="*/ 209550 h 1733550"/>
              <a:gd name="connsiteX11" fmla="*/ 2390775 w 3000508"/>
              <a:gd name="connsiteY11" fmla="*/ 123825 h 1733550"/>
              <a:gd name="connsiteX12" fmla="*/ 2409825 w 3000508"/>
              <a:gd name="connsiteY12" fmla="*/ 95250 h 1733550"/>
              <a:gd name="connsiteX13" fmla="*/ 2457450 w 3000508"/>
              <a:gd name="connsiteY13" fmla="*/ 57150 h 1733550"/>
              <a:gd name="connsiteX14" fmla="*/ 2495550 w 3000508"/>
              <a:gd name="connsiteY14" fmla="*/ 19050 h 1733550"/>
              <a:gd name="connsiteX15" fmla="*/ 2533650 w 3000508"/>
              <a:gd name="connsiteY15" fmla="*/ 9525 h 1733550"/>
              <a:gd name="connsiteX16" fmla="*/ 2562225 w 3000508"/>
              <a:gd name="connsiteY16" fmla="*/ 0 h 1733550"/>
              <a:gd name="connsiteX17" fmla="*/ 2724150 w 3000508"/>
              <a:gd name="connsiteY17" fmla="*/ 9525 h 1733550"/>
              <a:gd name="connsiteX18" fmla="*/ 2762250 w 3000508"/>
              <a:gd name="connsiteY18" fmla="*/ 19050 h 1733550"/>
              <a:gd name="connsiteX19" fmla="*/ 2867025 w 3000508"/>
              <a:gd name="connsiteY19" fmla="*/ 104775 h 1733550"/>
              <a:gd name="connsiteX20" fmla="*/ 2895600 w 3000508"/>
              <a:gd name="connsiteY20" fmla="*/ 142875 h 1733550"/>
              <a:gd name="connsiteX21" fmla="*/ 2924175 w 3000508"/>
              <a:gd name="connsiteY21" fmla="*/ 171450 h 1733550"/>
              <a:gd name="connsiteX22" fmla="*/ 2933700 w 3000508"/>
              <a:gd name="connsiteY22" fmla="*/ 200025 h 1733550"/>
              <a:gd name="connsiteX23" fmla="*/ 2981325 w 3000508"/>
              <a:gd name="connsiteY23" fmla="*/ 285750 h 1733550"/>
              <a:gd name="connsiteX24" fmla="*/ 2990850 w 3000508"/>
              <a:gd name="connsiteY24" fmla="*/ 333375 h 1733550"/>
              <a:gd name="connsiteX25" fmla="*/ 3000375 w 3000508"/>
              <a:gd name="connsiteY25" fmla="*/ 38100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00508" h="1733550">
                <a:moveTo>
                  <a:pt x="0" y="1733550"/>
                </a:moveTo>
                <a:lnTo>
                  <a:pt x="0" y="1733550"/>
                </a:lnTo>
                <a:cubicBezTo>
                  <a:pt x="31750" y="1714500"/>
                  <a:pt x="62132" y="1692959"/>
                  <a:pt x="95250" y="1676400"/>
                </a:cubicBezTo>
                <a:cubicBezTo>
                  <a:pt x="113214" y="1667418"/>
                  <a:pt x="192276" y="1658457"/>
                  <a:pt x="200025" y="1657350"/>
                </a:cubicBezTo>
                <a:cubicBezTo>
                  <a:pt x="223266" y="1665097"/>
                  <a:pt x="238711" y="1667461"/>
                  <a:pt x="257175" y="1685925"/>
                </a:cubicBezTo>
                <a:lnTo>
                  <a:pt x="257175" y="1695450"/>
                </a:lnTo>
                <a:lnTo>
                  <a:pt x="2228850" y="466725"/>
                </a:lnTo>
                <a:cubicBezTo>
                  <a:pt x="2282045" y="324873"/>
                  <a:pt x="2241183" y="442609"/>
                  <a:pt x="2266950" y="352425"/>
                </a:cubicBezTo>
                <a:cubicBezTo>
                  <a:pt x="2269708" y="342771"/>
                  <a:pt x="2274040" y="333590"/>
                  <a:pt x="2276475" y="323850"/>
                </a:cubicBezTo>
                <a:cubicBezTo>
                  <a:pt x="2280402" y="308144"/>
                  <a:pt x="2280880" y="291584"/>
                  <a:pt x="2286000" y="276225"/>
                </a:cubicBezTo>
                <a:cubicBezTo>
                  <a:pt x="2295291" y="248352"/>
                  <a:pt x="2309169" y="233439"/>
                  <a:pt x="2324100" y="209550"/>
                </a:cubicBezTo>
                <a:cubicBezTo>
                  <a:pt x="2388028" y="107265"/>
                  <a:pt x="2314251" y="213103"/>
                  <a:pt x="2390775" y="123825"/>
                </a:cubicBezTo>
                <a:cubicBezTo>
                  <a:pt x="2398225" y="115133"/>
                  <a:pt x="2401730" y="103345"/>
                  <a:pt x="2409825" y="95250"/>
                </a:cubicBezTo>
                <a:cubicBezTo>
                  <a:pt x="2424200" y="80875"/>
                  <a:pt x="2442255" y="70656"/>
                  <a:pt x="2457450" y="57150"/>
                </a:cubicBezTo>
                <a:cubicBezTo>
                  <a:pt x="2470874" y="45218"/>
                  <a:pt x="2480320" y="28569"/>
                  <a:pt x="2495550" y="19050"/>
                </a:cubicBezTo>
                <a:cubicBezTo>
                  <a:pt x="2506651" y="12112"/>
                  <a:pt x="2521063" y="13121"/>
                  <a:pt x="2533650" y="9525"/>
                </a:cubicBezTo>
                <a:cubicBezTo>
                  <a:pt x="2543304" y="6767"/>
                  <a:pt x="2552700" y="3175"/>
                  <a:pt x="2562225" y="0"/>
                </a:cubicBezTo>
                <a:cubicBezTo>
                  <a:pt x="2616200" y="3175"/>
                  <a:pt x="2670325" y="4399"/>
                  <a:pt x="2724150" y="9525"/>
                </a:cubicBezTo>
                <a:cubicBezTo>
                  <a:pt x="2737182" y="10766"/>
                  <a:pt x="2750541" y="13196"/>
                  <a:pt x="2762250" y="19050"/>
                </a:cubicBezTo>
                <a:cubicBezTo>
                  <a:pt x="2804843" y="40347"/>
                  <a:pt x="2835802" y="69649"/>
                  <a:pt x="2867025" y="104775"/>
                </a:cubicBezTo>
                <a:cubicBezTo>
                  <a:pt x="2877572" y="116640"/>
                  <a:pt x="2885269" y="130822"/>
                  <a:pt x="2895600" y="142875"/>
                </a:cubicBezTo>
                <a:cubicBezTo>
                  <a:pt x="2904366" y="153102"/>
                  <a:pt x="2914650" y="161925"/>
                  <a:pt x="2924175" y="171450"/>
                </a:cubicBezTo>
                <a:cubicBezTo>
                  <a:pt x="2927350" y="180975"/>
                  <a:pt x="2929745" y="190797"/>
                  <a:pt x="2933700" y="200025"/>
                </a:cubicBezTo>
                <a:cubicBezTo>
                  <a:pt x="2947365" y="231909"/>
                  <a:pt x="2963261" y="255644"/>
                  <a:pt x="2981325" y="285750"/>
                </a:cubicBezTo>
                <a:cubicBezTo>
                  <a:pt x="2984500" y="301625"/>
                  <a:pt x="2986923" y="317669"/>
                  <a:pt x="2990850" y="333375"/>
                </a:cubicBezTo>
                <a:cubicBezTo>
                  <a:pt x="3002383" y="379507"/>
                  <a:pt x="3000375" y="344616"/>
                  <a:pt x="3000375" y="381000"/>
                </a:cubicBezTo>
              </a:path>
            </a:pathLst>
          </a:custGeom>
        </p:spPr>
        <p:txBody>
          <a:bodyPr vert="horz" wrap="square" lIns="93296" tIns="46648" rIns="93296" bIns="46648" numCol="1" rtlCol="0" anchor="t" anchorCtr="0" compatLnSpc="1">
            <a:prstTxWarp prst="textNoShape">
              <a:avLst/>
            </a:prstTxWarp>
          </a:bodyPr>
          <a:lstStyle/>
          <a:p>
            <a:pPr algn="ctr" defTabSz="932962" fontAlgn="base">
              <a:spcBef>
                <a:spcPct val="0"/>
              </a:spcBef>
              <a:spcAft>
                <a:spcPct val="0"/>
              </a:spcAft>
            </a:pPr>
            <a:endParaRPr lang="en-GB" sz="1400" dirty="0" smtClean="0">
              <a:latin typeface="Arial" pitchFamily="34" charset="0"/>
            </a:endParaRPr>
          </a:p>
        </p:txBody>
      </p:sp>
      <p:sp>
        <p:nvSpPr>
          <p:cNvPr id="3" name="Freeform 2"/>
          <p:cNvSpPr/>
          <p:nvPr/>
        </p:nvSpPr>
        <p:spPr>
          <a:xfrm>
            <a:off x="5833046" y="476205"/>
            <a:ext cx="1217945" cy="252680"/>
          </a:xfrm>
          <a:custGeom>
            <a:avLst/>
            <a:gdLst>
              <a:gd name="connsiteX0" fmla="*/ 838200 w 1193628"/>
              <a:gd name="connsiteY0" fmla="*/ 247650 h 247650"/>
              <a:gd name="connsiteX1" fmla="*/ 838200 w 1193628"/>
              <a:gd name="connsiteY1" fmla="*/ 247650 h 247650"/>
              <a:gd name="connsiteX2" fmla="*/ 895350 w 1193628"/>
              <a:gd name="connsiteY2" fmla="*/ 171450 h 247650"/>
              <a:gd name="connsiteX3" fmla="*/ 904875 w 1193628"/>
              <a:gd name="connsiteY3" fmla="*/ 142875 h 247650"/>
              <a:gd name="connsiteX4" fmla="*/ 942975 w 1193628"/>
              <a:gd name="connsiteY4" fmla="*/ 76200 h 247650"/>
              <a:gd name="connsiteX5" fmla="*/ 1000125 w 1193628"/>
              <a:gd name="connsiteY5" fmla="*/ 38100 h 247650"/>
              <a:gd name="connsiteX6" fmla="*/ 1076325 w 1193628"/>
              <a:gd name="connsiteY6" fmla="*/ 0 h 247650"/>
              <a:gd name="connsiteX7" fmla="*/ 1181100 w 1193628"/>
              <a:gd name="connsiteY7" fmla="*/ 28575 h 247650"/>
              <a:gd name="connsiteX8" fmla="*/ 1171575 w 1193628"/>
              <a:gd name="connsiteY8" fmla="*/ 66675 h 247650"/>
              <a:gd name="connsiteX9" fmla="*/ 0 w 1193628"/>
              <a:gd name="connsiteY9" fmla="*/ 8572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628" h="247650">
                <a:moveTo>
                  <a:pt x="838200" y="247650"/>
                </a:moveTo>
                <a:lnTo>
                  <a:pt x="838200" y="247650"/>
                </a:lnTo>
                <a:cubicBezTo>
                  <a:pt x="857250" y="222250"/>
                  <a:pt x="878304" y="198236"/>
                  <a:pt x="895350" y="171450"/>
                </a:cubicBezTo>
                <a:cubicBezTo>
                  <a:pt x="900740" y="162979"/>
                  <a:pt x="900920" y="152103"/>
                  <a:pt x="904875" y="142875"/>
                </a:cubicBezTo>
                <a:cubicBezTo>
                  <a:pt x="909207" y="132768"/>
                  <a:pt x="932043" y="85766"/>
                  <a:pt x="942975" y="76200"/>
                </a:cubicBezTo>
                <a:cubicBezTo>
                  <a:pt x="960205" y="61123"/>
                  <a:pt x="980809" y="50392"/>
                  <a:pt x="1000125" y="38100"/>
                </a:cubicBezTo>
                <a:cubicBezTo>
                  <a:pt x="1049611" y="6609"/>
                  <a:pt x="1033846" y="14160"/>
                  <a:pt x="1076325" y="0"/>
                </a:cubicBezTo>
                <a:cubicBezTo>
                  <a:pt x="1106059" y="3717"/>
                  <a:pt x="1157087" y="-1441"/>
                  <a:pt x="1181100" y="28575"/>
                </a:cubicBezTo>
                <a:cubicBezTo>
                  <a:pt x="1204640" y="58000"/>
                  <a:pt x="1191283" y="56821"/>
                  <a:pt x="1171575" y="66675"/>
                </a:cubicBezTo>
                <a:lnTo>
                  <a:pt x="0" y="85725"/>
                </a:lnTo>
              </a:path>
            </a:pathLst>
          </a:custGeom>
        </p:spPr>
        <p:txBody>
          <a:bodyPr vert="horz" wrap="square" lIns="93296" tIns="46648" rIns="93296" bIns="46648" numCol="1" rtlCol="0" anchor="t" anchorCtr="0" compatLnSpc="1">
            <a:prstTxWarp prst="textNoShape">
              <a:avLst/>
            </a:prstTxWarp>
          </a:bodyPr>
          <a:lstStyle/>
          <a:p>
            <a:pPr algn="ctr" defTabSz="932962" fontAlgn="base">
              <a:spcBef>
                <a:spcPct val="0"/>
              </a:spcBef>
              <a:spcAft>
                <a:spcPct val="0"/>
              </a:spcAft>
            </a:pPr>
            <a:endParaRPr lang="en-GB" sz="1400" dirty="0" smtClean="0">
              <a:latin typeface="Arial" pitchFamily="34" charset="0"/>
            </a:endParaRPr>
          </a:p>
        </p:txBody>
      </p:sp>
      <p:sp>
        <p:nvSpPr>
          <p:cNvPr id="25" name="Rectangle 5"/>
          <p:cNvSpPr>
            <a:spLocks noChangeArrowheads="1"/>
          </p:cNvSpPr>
          <p:nvPr/>
        </p:nvSpPr>
        <p:spPr bwMode="auto">
          <a:xfrm>
            <a:off x="746747" y="272237"/>
            <a:ext cx="8214212" cy="694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3526">
              <a:lnSpc>
                <a:spcPct val="85000"/>
              </a:lnSpc>
            </a:pPr>
            <a:r>
              <a:rPr lang="en-US" sz="2900" b="1" dirty="0" smtClean="0"/>
              <a:t>¿</a:t>
            </a:r>
            <a:r>
              <a:rPr lang="en-US" sz="2900" b="1" dirty="0" err="1" smtClean="0"/>
              <a:t>Cuál</a:t>
            </a:r>
            <a:r>
              <a:rPr lang="en-US" sz="2900" b="1" dirty="0" smtClean="0"/>
              <a:t> </a:t>
            </a:r>
            <a:r>
              <a:rPr lang="en-US" sz="2900" b="1" dirty="0" err="1" smtClean="0"/>
              <a:t>es</a:t>
            </a:r>
            <a:r>
              <a:rPr lang="en-US" sz="2900" b="1" dirty="0" smtClean="0"/>
              <a:t> </a:t>
            </a:r>
            <a:r>
              <a:rPr lang="en-US" sz="2900" b="1" dirty="0" err="1" smtClean="0"/>
              <a:t>nuestro</a:t>
            </a:r>
            <a:r>
              <a:rPr lang="en-US" sz="2900" b="1" dirty="0" smtClean="0"/>
              <a:t> </a:t>
            </a:r>
            <a:r>
              <a:rPr lang="en-US" sz="2900" b="1" dirty="0" err="1" smtClean="0"/>
              <a:t>objetivo</a:t>
            </a:r>
            <a:r>
              <a:rPr lang="en-US" sz="2900" b="1" dirty="0" smtClean="0"/>
              <a:t>?</a:t>
            </a:r>
          </a:p>
          <a:p>
            <a:pPr defTabSz="913526">
              <a:lnSpc>
                <a:spcPct val="85000"/>
              </a:lnSpc>
            </a:pPr>
            <a:r>
              <a:rPr lang="en-US" sz="2400" dirty="0" err="1" smtClean="0"/>
              <a:t>Objetivos</a:t>
            </a:r>
            <a:r>
              <a:rPr lang="en-US" sz="2400" dirty="0" smtClean="0"/>
              <a:t> Post-2020 </a:t>
            </a:r>
            <a:r>
              <a:rPr lang="en-US" sz="2400" dirty="0" err="1" smtClean="0"/>
              <a:t>para</a:t>
            </a:r>
            <a:r>
              <a:rPr lang="en-US" sz="2400" dirty="0" smtClean="0"/>
              <a:t> </a:t>
            </a:r>
            <a:r>
              <a:rPr lang="en-US" sz="2400" dirty="0" err="1" smtClean="0"/>
              <a:t>alcanzar</a:t>
            </a:r>
            <a:r>
              <a:rPr lang="en-US" sz="2400" dirty="0" smtClean="0"/>
              <a:t> la meta de 2</a:t>
            </a:r>
            <a:r>
              <a:rPr lang="en-US" sz="2400" baseline="30000" dirty="0" smtClean="0"/>
              <a:t>o</a:t>
            </a:r>
            <a:r>
              <a:rPr lang="en-US" sz="2400" dirty="0" smtClean="0"/>
              <a:t>C</a:t>
            </a:r>
          </a:p>
        </p:txBody>
      </p:sp>
      <p:sp>
        <p:nvSpPr>
          <p:cNvPr id="9" name="Rectangle 8"/>
          <p:cNvSpPr/>
          <p:nvPr/>
        </p:nvSpPr>
        <p:spPr bwMode="auto">
          <a:xfrm>
            <a:off x="5569012" y="1545237"/>
            <a:ext cx="2283975" cy="319090"/>
          </a:xfrm>
          <a:prstGeom prst="rect">
            <a:avLst/>
          </a:prstGeom>
          <a:solidFill>
            <a:schemeClr val="bg1"/>
          </a:solidFill>
          <a:ln w="9525" cap="flat" cmpd="sng" algn="ctr">
            <a:noFill/>
            <a:prstDash val="solid"/>
            <a:round/>
            <a:headEnd type="none" w="med" len="med"/>
            <a:tailEnd type="none" w="med" len="med"/>
          </a:ln>
          <a:effectLst/>
        </p:spPr>
        <p:txBody>
          <a:bodyPr vert="horz" wrap="square" lIns="93296" tIns="46648" rIns="93296" bIns="46648" numCol="1" rtlCol="0" anchor="t" anchorCtr="0" compatLnSpc="1">
            <a:prstTxWarp prst="textNoShape">
              <a:avLst/>
            </a:prstTxWarp>
          </a:bodyPr>
          <a:lstStyle/>
          <a:p>
            <a:pPr algn="ctr" defTabSz="932962" fontAlgn="base">
              <a:spcBef>
                <a:spcPct val="0"/>
              </a:spcBef>
              <a:spcAft>
                <a:spcPct val="0"/>
              </a:spcAft>
            </a:pPr>
            <a:endParaRPr lang="en-GB" sz="1400" dirty="0" smtClean="0">
              <a:latin typeface="Arial" pitchFamily="34" charset="0"/>
            </a:endParaRPr>
          </a:p>
        </p:txBody>
      </p:sp>
      <p:sp>
        <p:nvSpPr>
          <p:cNvPr id="27" name="Rectangle 26"/>
          <p:cNvSpPr/>
          <p:nvPr/>
        </p:nvSpPr>
        <p:spPr bwMode="auto">
          <a:xfrm>
            <a:off x="5637045" y="2089471"/>
            <a:ext cx="3032341" cy="424168"/>
          </a:xfrm>
          <a:prstGeom prst="rect">
            <a:avLst/>
          </a:prstGeom>
          <a:solidFill>
            <a:schemeClr val="bg1"/>
          </a:solidFill>
          <a:ln w="9525" cap="flat" cmpd="sng" algn="ctr">
            <a:noFill/>
            <a:prstDash val="solid"/>
            <a:round/>
            <a:headEnd type="none" w="med" len="med"/>
            <a:tailEnd type="none" w="med" len="med"/>
          </a:ln>
          <a:effectLst/>
        </p:spPr>
        <p:txBody>
          <a:bodyPr vert="horz" wrap="square" lIns="93296" tIns="46648" rIns="93296" bIns="46648" numCol="1" rtlCol="0" anchor="t" anchorCtr="0" compatLnSpc="1">
            <a:prstTxWarp prst="textNoShape">
              <a:avLst/>
            </a:prstTxWarp>
          </a:bodyPr>
          <a:lstStyle/>
          <a:p>
            <a:pPr algn="ctr" defTabSz="932962" fontAlgn="base">
              <a:spcBef>
                <a:spcPct val="0"/>
              </a:spcBef>
              <a:spcAft>
                <a:spcPct val="0"/>
              </a:spcAft>
            </a:pPr>
            <a:endParaRPr lang="en-GB" sz="1400" dirty="0" smtClean="0">
              <a:latin typeface="Arial" pitchFamily="34" charset="0"/>
            </a:endParaRPr>
          </a:p>
        </p:txBody>
      </p:sp>
      <p:sp>
        <p:nvSpPr>
          <p:cNvPr id="22" name="TextBox 21"/>
          <p:cNvSpPr txBox="1"/>
          <p:nvPr/>
        </p:nvSpPr>
        <p:spPr>
          <a:xfrm>
            <a:off x="5512978" y="1728702"/>
            <a:ext cx="3512465" cy="740538"/>
          </a:xfrm>
          <a:prstGeom prst="rect">
            <a:avLst/>
          </a:prstGeom>
          <a:solidFill>
            <a:schemeClr val="bg1"/>
          </a:solidFill>
          <a:ln w="19050">
            <a:solidFill>
              <a:schemeClr val="bg2">
                <a:lumMod val="50000"/>
              </a:schemeClr>
            </a:solidFill>
          </a:ln>
        </p:spPr>
        <p:txBody>
          <a:bodyPr wrap="square" lIns="93296" tIns="46648" rIns="93296" bIns="46648" rtlCol="0">
            <a:spAutoFit/>
          </a:bodyPr>
          <a:lstStyle/>
          <a:p>
            <a:pPr algn="l"/>
            <a:r>
              <a:rPr lang="en-GB" sz="1400" b="1" dirty="0" smtClean="0">
                <a:solidFill>
                  <a:schemeClr val="bg2">
                    <a:lumMod val="50000"/>
                  </a:schemeClr>
                </a:solidFill>
              </a:rPr>
              <a:t>En 2030 </a:t>
            </a:r>
            <a:r>
              <a:rPr lang="en-GB" sz="1400" b="1" dirty="0">
                <a:solidFill>
                  <a:schemeClr val="bg2">
                    <a:lumMod val="50000"/>
                  </a:schemeClr>
                </a:solidFill>
                <a:sym typeface="Symbol"/>
              </a:rPr>
              <a:t></a:t>
            </a:r>
            <a:r>
              <a:rPr lang="en-GB" sz="1400" b="1" dirty="0" smtClean="0">
                <a:solidFill>
                  <a:schemeClr val="bg2">
                    <a:lumMod val="50000"/>
                  </a:schemeClr>
                </a:solidFill>
              </a:rPr>
              <a:t> 37 </a:t>
            </a:r>
            <a:r>
              <a:rPr lang="en-GB" sz="1400" b="1" dirty="0" err="1" smtClean="0">
                <a:solidFill>
                  <a:schemeClr val="bg2">
                    <a:lumMod val="50000"/>
                  </a:schemeClr>
                </a:solidFill>
              </a:rPr>
              <a:t>Gt</a:t>
            </a:r>
            <a:r>
              <a:rPr lang="en-GB" sz="1400" b="1" dirty="0" smtClean="0">
                <a:solidFill>
                  <a:schemeClr val="bg2">
                    <a:lumMod val="50000"/>
                  </a:schemeClr>
                </a:solidFill>
              </a:rPr>
              <a:t> CO</a:t>
            </a:r>
            <a:r>
              <a:rPr lang="en-GB" sz="1400" b="1" baseline="-25000" dirty="0" smtClean="0">
                <a:solidFill>
                  <a:schemeClr val="bg2">
                    <a:lumMod val="50000"/>
                  </a:schemeClr>
                </a:solidFill>
              </a:rPr>
              <a:t>2</a:t>
            </a:r>
            <a:r>
              <a:rPr lang="en-GB" sz="1400" b="1" dirty="0" smtClean="0">
                <a:solidFill>
                  <a:schemeClr val="bg2">
                    <a:lumMod val="50000"/>
                  </a:schemeClr>
                </a:solidFill>
              </a:rPr>
              <a:t>e/yr (</a:t>
            </a:r>
            <a:r>
              <a:rPr lang="en-GB" sz="1400" b="1" u="sng" dirty="0" smtClean="0">
                <a:solidFill>
                  <a:schemeClr val="bg2">
                    <a:lumMod val="50000"/>
                  </a:schemeClr>
                </a:solidFill>
              </a:rPr>
              <a:t>33-44</a:t>
            </a:r>
            <a:r>
              <a:rPr lang="en-GB" sz="1400" b="1" dirty="0" smtClean="0">
                <a:solidFill>
                  <a:schemeClr val="bg2">
                    <a:lumMod val="50000"/>
                  </a:schemeClr>
                </a:solidFill>
              </a:rPr>
              <a:t>) </a:t>
            </a:r>
            <a:endParaRPr lang="en-GB" sz="1400" dirty="0" smtClean="0">
              <a:solidFill>
                <a:schemeClr val="bg2">
                  <a:lumMod val="50000"/>
                </a:schemeClr>
              </a:solidFill>
            </a:endParaRPr>
          </a:p>
          <a:p>
            <a:pPr algn="l"/>
            <a:r>
              <a:rPr lang="en-GB" sz="1400" dirty="0" smtClean="0">
                <a:solidFill>
                  <a:schemeClr val="bg2">
                    <a:lumMod val="50000"/>
                  </a:schemeClr>
                </a:solidFill>
                <a:sym typeface="Symbol"/>
              </a:rPr>
              <a:t>  </a:t>
            </a:r>
            <a:r>
              <a:rPr lang="en-GB" sz="1400" b="1" dirty="0">
                <a:solidFill>
                  <a:schemeClr val="bg2">
                    <a:lumMod val="50000"/>
                  </a:schemeClr>
                </a:solidFill>
              </a:rPr>
              <a:t>-</a:t>
            </a:r>
            <a:r>
              <a:rPr lang="en-GB" sz="1400" dirty="0">
                <a:solidFill>
                  <a:schemeClr val="bg2">
                    <a:lumMod val="50000"/>
                  </a:schemeClr>
                </a:solidFill>
              </a:rPr>
              <a:t> 23% rel. </a:t>
            </a:r>
            <a:r>
              <a:rPr lang="en-GB" sz="1400" dirty="0" smtClean="0">
                <a:solidFill>
                  <a:schemeClr val="bg2">
                    <a:lumMod val="50000"/>
                  </a:schemeClr>
                </a:solidFill>
              </a:rPr>
              <a:t>a </a:t>
            </a:r>
            <a:r>
              <a:rPr lang="en-GB" sz="1400" dirty="0" err="1" smtClean="0">
                <a:solidFill>
                  <a:schemeClr val="bg2">
                    <a:lumMod val="50000"/>
                  </a:schemeClr>
                </a:solidFill>
              </a:rPr>
              <a:t>emisones</a:t>
            </a:r>
            <a:r>
              <a:rPr lang="en-GB" sz="1400" dirty="0" smtClean="0">
                <a:solidFill>
                  <a:schemeClr val="bg2">
                    <a:lumMod val="50000"/>
                  </a:schemeClr>
                </a:solidFill>
              </a:rPr>
              <a:t> del </a:t>
            </a:r>
            <a:r>
              <a:rPr lang="en-GB" sz="1400" dirty="0" err="1" smtClean="0">
                <a:solidFill>
                  <a:schemeClr val="bg2">
                    <a:lumMod val="50000"/>
                  </a:schemeClr>
                </a:solidFill>
              </a:rPr>
              <a:t>año</a:t>
            </a:r>
            <a:r>
              <a:rPr lang="en-GB" sz="1400" dirty="0" smtClean="0">
                <a:solidFill>
                  <a:schemeClr val="bg2">
                    <a:lumMod val="50000"/>
                  </a:schemeClr>
                </a:solidFill>
              </a:rPr>
              <a:t> 2010</a:t>
            </a:r>
            <a:endParaRPr lang="en-US" sz="1400" dirty="0">
              <a:solidFill>
                <a:schemeClr val="bg2">
                  <a:lumMod val="50000"/>
                </a:schemeClr>
              </a:solidFill>
            </a:endParaRPr>
          </a:p>
          <a:p>
            <a:pPr algn="l"/>
            <a:r>
              <a:rPr lang="en-GB" sz="1400" dirty="0">
                <a:solidFill>
                  <a:schemeClr val="bg2">
                    <a:lumMod val="50000"/>
                  </a:schemeClr>
                </a:solidFill>
                <a:sym typeface="Symbol"/>
              </a:rPr>
              <a:t></a:t>
            </a:r>
            <a:r>
              <a:rPr lang="en-GB" sz="1400" dirty="0">
                <a:solidFill>
                  <a:schemeClr val="bg2">
                    <a:lumMod val="50000"/>
                  </a:schemeClr>
                </a:solidFill>
              </a:rPr>
              <a:t> </a:t>
            </a:r>
            <a:r>
              <a:rPr lang="en-GB" sz="1400" dirty="0" smtClean="0">
                <a:solidFill>
                  <a:schemeClr val="bg2">
                    <a:lumMod val="50000"/>
                  </a:schemeClr>
                </a:solidFill>
              </a:rPr>
              <a:t>  </a:t>
            </a:r>
            <a:r>
              <a:rPr lang="en-GB" sz="1400" dirty="0" err="1" smtClean="0">
                <a:solidFill>
                  <a:schemeClr val="bg2">
                    <a:lumMod val="50000"/>
                  </a:schemeClr>
                </a:solidFill>
              </a:rPr>
              <a:t>Emisiones</a:t>
            </a:r>
            <a:r>
              <a:rPr lang="en-GB" sz="1400" dirty="0" smtClean="0">
                <a:solidFill>
                  <a:schemeClr val="bg2">
                    <a:lumMod val="50000"/>
                  </a:schemeClr>
                </a:solidFill>
              </a:rPr>
              <a:t> del </a:t>
            </a:r>
            <a:r>
              <a:rPr lang="en-GB" sz="1400" dirty="0" err="1" smtClean="0">
                <a:solidFill>
                  <a:schemeClr val="bg2">
                    <a:lumMod val="50000"/>
                  </a:schemeClr>
                </a:solidFill>
              </a:rPr>
              <a:t>año</a:t>
            </a:r>
            <a:r>
              <a:rPr lang="en-GB" sz="1400" dirty="0" smtClean="0">
                <a:solidFill>
                  <a:schemeClr val="bg2">
                    <a:lumMod val="50000"/>
                  </a:schemeClr>
                </a:solidFill>
              </a:rPr>
              <a:t> 1990</a:t>
            </a:r>
          </a:p>
        </p:txBody>
      </p:sp>
      <p:sp>
        <p:nvSpPr>
          <p:cNvPr id="28" name="TextBox 27"/>
          <p:cNvSpPr txBox="1"/>
          <p:nvPr/>
        </p:nvSpPr>
        <p:spPr>
          <a:xfrm>
            <a:off x="5652120" y="2708920"/>
            <a:ext cx="3388398" cy="740538"/>
          </a:xfrm>
          <a:prstGeom prst="rect">
            <a:avLst/>
          </a:prstGeom>
          <a:solidFill>
            <a:schemeClr val="bg1"/>
          </a:solidFill>
          <a:ln w="19050">
            <a:solidFill>
              <a:schemeClr val="bg2">
                <a:lumMod val="50000"/>
              </a:schemeClr>
            </a:solidFill>
          </a:ln>
        </p:spPr>
        <p:txBody>
          <a:bodyPr wrap="square" lIns="93296" tIns="46648" rIns="93296" bIns="46648" rtlCol="0">
            <a:spAutoFit/>
          </a:bodyPr>
          <a:lstStyle/>
          <a:p>
            <a:pPr algn="l"/>
            <a:r>
              <a:rPr lang="en-GB" sz="1400" b="1" dirty="0" smtClean="0">
                <a:solidFill>
                  <a:schemeClr val="bg2">
                    <a:lumMod val="50000"/>
                  </a:schemeClr>
                </a:solidFill>
              </a:rPr>
              <a:t>En 2050 </a:t>
            </a:r>
            <a:r>
              <a:rPr lang="en-GB" sz="1400" b="1" dirty="0">
                <a:solidFill>
                  <a:schemeClr val="bg2">
                    <a:lumMod val="50000"/>
                  </a:schemeClr>
                </a:solidFill>
                <a:sym typeface="Symbol"/>
              </a:rPr>
              <a:t></a:t>
            </a:r>
            <a:r>
              <a:rPr lang="en-GB" sz="1400" b="1" dirty="0" smtClean="0">
                <a:solidFill>
                  <a:schemeClr val="bg2">
                    <a:lumMod val="50000"/>
                  </a:schemeClr>
                </a:solidFill>
              </a:rPr>
              <a:t> 21 </a:t>
            </a:r>
            <a:r>
              <a:rPr lang="en-GB" sz="1400" b="1" dirty="0" err="1" smtClean="0">
                <a:solidFill>
                  <a:schemeClr val="bg2">
                    <a:lumMod val="50000"/>
                  </a:schemeClr>
                </a:solidFill>
              </a:rPr>
              <a:t>Gt</a:t>
            </a:r>
            <a:r>
              <a:rPr lang="en-GB" sz="1400" b="1" dirty="0" smtClean="0">
                <a:solidFill>
                  <a:schemeClr val="bg2">
                    <a:lumMod val="50000"/>
                  </a:schemeClr>
                </a:solidFill>
              </a:rPr>
              <a:t> CO</a:t>
            </a:r>
            <a:r>
              <a:rPr lang="en-GB" sz="1400" b="1" baseline="-25000" dirty="0" smtClean="0">
                <a:solidFill>
                  <a:schemeClr val="bg2">
                    <a:lumMod val="50000"/>
                  </a:schemeClr>
                </a:solidFill>
              </a:rPr>
              <a:t>2</a:t>
            </a:r>
            <a:r>
              <a:rPr lang="en-GB" sz="1400" b="1" dirty="0" smtClean="0">
                <a:solidFill>
                  <a:schemeClr val="bg2">
                    <a:lumMod val="50000"/>
                  </a:schemeClr>
                </a:solidFill>
              </a:rPr>
              <a:t>e/yr (</a:t>
            </a:r>
            <a:r>
              <a:rPr lang="en-GB" sz="1400" b="1" u="sng" dirty="0" smtClean="0">
                <a:solidFill>
                  <a:schemeClr val="bg2">
                    <a:lumMod val="50000"/>
                  </a:schemeClr>
                </a:solidFill>
              </a:rPr>
              <a:t>18-25</a:t>
            </a:r>
            <a:r>
              <a:rPr lang="en-GB" sz="1400" b="1" dirty="0" smtClean="0">
                <a:solidFill>
                  <a:schemeClr val="bg2">
                    <a:lumMod val="50000"/>
                  </a:schemeClr>
                </a:solidFill>
              </a:rPr>
              <a:t>) </a:t>
            </a:r>
            <a:endParaRPr lang="en-GB" sz="1400" dirty="0" smtClean="0">
              <a:solidFill>
                <a:schemeClr val="bg2">
                  <a:lumMod val="50000"/>
                </a:schemeClr>
              </a:solidFill>
            </a:endParaRPr>
          </a:p>
          <a:p>
            <a:pPr algn="l"/>
            <a:r>
              <a:rPr lang="en-GB" sz="1400" dirty="0">
                <a:solidFill>
                  <a:schemeClr val="bg2">
                    <a:lumMod val="50000"/>
                  </a:schemeClr>
                </a:solidFill>
                <a:sym typeface="Symbol"/>
              </a:rPr>
              <a:t>  </a:t>
            </a:r>
            <a:r>
              <a:rPr lang="en-GB" sz="1400" b="1" dirty="0">
                <a:solidFill>
                  <a:schemeClr val="bg2">
                    <a:lumMod val="50000"/>
                  </a:schemeClr>
                </a:solidFill>
              </a:rPr>
              <a:t>-</a:t>
            </a:r>
            <a:r>
              <a:rPr lang="en-GB" sz="1400" dirty="0">
                <a:solidFill>
                  <a:schemeClr val="bg2">
                    <a:lumMod val="50000"/>
                  </a:schemeClr>
                </a:solidFill>
              </a:rPr>
              <a:t> 56% rel. </a:t>
            </a:r>
            <a:r>
              <a:rPr lang="en-GB" sz="1400" dirty="0" smtClean="0">
                <a:solidFill>
                  <a:schemeClr val="bg2">
                    <a:lumMod val="50000"/>
                  </a:schemeClr>
                </a:solidFill>
              </a:rPr>
              <a:t>a  </a:t>
            </a:r>
            <a:r>
              <a:rPr lang="en-GB" sz="1400" dirty="0" err="1" smtClean="0">
                <a:solidFill>
                  <a:schemeClr val="bg2">
                    <a:lumMod val="50000"/>
                  </a:schemeClr>
                </a:solidFill>
              </a:rPr>
              <a:t>emisiones</a:t>
            </a:r>
            <a:r>
              <a:rPr lang="en-GB" sz="1400" dirty="0" smtClean="0">
                <a:solidFill>
                  <a:schemeClr val="bg2">
                    <a:lumMod val="50000"/>
                  </a:schemeClr>
                </a:solidFill>
              </a:rPr>
              <a:t> del </a:t>
            </a:r>
            <a:r>
              <a:rPr lang="en-GB" sz="1400" dirty="0" err="1" smtClean="0">
                <a:solidFill>
                  <a:schemeClr val="bg2">
                    <a:lumMod val="50000"/>
                  </a:schemeClr>
                </a:solidFill>
              </a:rPr>
              <a:t>año</a:t>
            </a:r>
            <a:r>
              <a:rPr lang="en-GB" sz="1400" dirty="0" smtClean="0">
                <a:solidFill>
                  <a:schemeClr val="bg2">
                    <a:lumMod val="50000"/>
                  </a:schemeClr>
                </a:solidFill>
              </a:rPr>
              <a:t> 2010</a:t>
            </a:r>
            <a:endParaRPr lang="en-US" sz="1400" dirty="0">
              <a:solidFill>
                <a:schemeClr val="bg2">
                  <a:lumMod val="50000"/>
                </a:schemeClr>
              </a:solidFill>
            </a:endParaRPr>
          </a:p>
          <a:p>
            <a:pPr algn="l"/>
            <a:r>
              <a:rPr lang="en-GB" sz="1400" dirty="0" smtClean="0">
                <a:solidFill>
                  <a:schemeClr val="bg2">
                    <a:lumMod val="50000"/>
                  </a:schemeClr>
                </a:solidFill>
                <a:sym typeface="Symbol"/>
              </a:rPr>
              <a:t></a:t>
            </a:r>
            <a:r>
              <a:rPr lang="en-GB" sz="1400" dirty="0" smtClean="0">
                <a:solidFill>
                  <a:schemeClr val="bg2">
                    <a:lumMod val="50000"/>
                  </a:schemeClr>
                </a:solidFill>
              </a:rPr>
              <a:t>  </a:t>
            </a:r>
            <a:r>
              <a:rPr lang="en-GB" sz="1400" b="1" dirty="0" smtClean="0">
                <a:solidFill>
                  <a:schemeClr val="bg2">
                    <a:lumMod val="50000"/>
                  </a:schemeClr>
                </a:solidFill>
              </a:rPr>
              <a:t>-</a:t>
            </a:r>
            <a:r>
              <a:rPr lang="en-GB" sz="1400" dirty="0" smtClean="0">
                <a:solidFill>
                  <a:schemeClr val="bg2">
                    <a:lumMod val="50000"/>
                  </a:schemeClr>
                </a:solidFill>
              </a:rPr>
              <a:t> 42% rel. a </a:t>
            </a:r>
            <a:r>
              <a:rPr lang="en-GB" sz="1400" dirty="0" err="1" smtClean="0">
                <a:solidFill>
                  <a:schemeClr val="bg2">
                    <a:lumMod val="50000"/>
                  </a:schemeClr>
                </a:solidFill>
              </a:rPr>
              <a:t>emisiones</a:t>
            </a:r>
            <a:r>
              <a:rPr lang="en-GB" sz="1400" dirty="0" smtClean="0">
                <a:solidFill>
                  <a:schemeClr val="bg2">
                    <a:lumMod val="50000"/>
                  </a:schemeClr>
                </a:solidFill>
              </a:rPr>
              <a:t> del </a:t>
            </a:r>
            <a:r>
              <a:rPr lang="en-GB" sz="1400" dirty="0" err="1" smtClean="0">
                <a:solidFill>
                  <a:schemeClr val="bg2">
                    <a:lumMod val="50000"/>
                  </a:schemeClr>
                </a:solidFill>
              </a:rPr>
              <a:t>año</a:t>
            </a:r>
            <a:r>
              <a:rPr lang="en-GB" sz="1400" dirty="0" smtClean="0">
                <a:solidFill>
                  <a:schemeClr val="bg2">
                    <a:lumMod val="50000"/>
                  </a:schemeClr>
                </a:solidFill>
              </a:rPr>
              <a:t> 1990</a:t>
            </a:r>
          </a:p>
        </p:txBody>
      </p:sp>
      <p:cxnSp>
        <p:nvCxnSpPr>
          <p:cNvPr id="11" name="Straight Arrow Connector 10"/>
          <p:cNvCxnSpPr/>
          <p:nvPr/>
        </p:nvCxnSpPr>
        <p:spPr bwMode="auto">
          <a:xfrm flipH="1">
            <a:off x="5210417" y="2576969"/>
            <a:ext cx="545185" cy="23898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8" name="Straight Arrow Connector 37"/>
          <p:cNvCxnSpPr/>
          <p:nvPr/>
        </p:nvCxnSpPr>
        <p:spPr bwMode="auto">
          <a:xfrm flipV="1">
            <a:off x="2779646" y="2576969"/>
            <a:ext cx="1833659" cy="17486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flipH="1">
            <a:off x="6156177" y="3501008"/>
            <a:ext cx="360039" cy="16697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247" name="Text Box 20"/>
          <p:cNvSpPr txBox="1">
            <a:spLocks noChangeArrowheads="1"/>
          </p:cNvSpPr>
          <p:nvPr/>
        </p:nvSpPr>
        <p:spPr bwMode="auto">
          <a:xfrm>
            <a:off x="693189" y="1249929"/>
            <a:ext cx="2594984" cy="1313886"/>
          </a:xfrm>
          <a:prstGeom prst="rect">
            <a:avLst/>
          </a:prstGeom>
          <a:noFill/>
          <a:ln w="9525">
            <a:noFill/>
            <a:miter lim="800000"/>
            <a:headEnd/>
            <a:tailEnd/>
          </a:ln>
        </p:spPr>
        <p:txBody>
          <a:bodyPr wrap="square" lIns="91420" tIns="45711" rIns="91420" bIns="45711">
            <a:spAutoFit/>
          </a:bodyPr>
          <a:lstStyle/>
          <a:p>
            <a:pPr defTabSz="913526">
              <a:spcBef>
                <a:spcPct val="50000"/>
              </a:spcBef>
            </a:pPr>
            <a:r>
              <a:rPr lang="en-US" b="1" dirty="0" err="1" smtClean="0"/>
              <a:t>Emisiones</a:t>
            </a:r>
            <a:r>
              <a:rPr lang="en-US" b="1" dirty="0" smtClean="0"/>
              <a:t> </a:t>
            </a:r>
            <a:r>
              <a:rPr lang="en-US" b="1" dirty="0" err="1" smtClean="0"/>
              <a:t>globales</a:t>
            </a:r>
            <a:r>
              <a:rPr lang="en-US" b="1" dirty="0" smtClean="0"/>
              <a:t> de GEI</a:t>
            </a:r>
            <a:endParaRPr lang="en-US" b="1" dirty="0"/>
          </a:p>
          <a:p>
            <a:pPr defTabSz="913526">
              <a:lnSpc>
                <a:spcPct val="95000"/>
              </a:lnSpc>
            </a:pPr>
            <a:endParaRPr lang="en-US" sz="800" b="1" dirty="0"/>
          </a:p>
          <a:p>
            <a:pPr defTabSz="913526">
              <a:lnSpc>
                <a:spcPct val="95000"/>
              </a:lnSpc>
            </a:pPr>
            <a:r>
              <a:rPr lang="en-US" b="1" dirty="0" err="1" smtClean="0"/>
              <a:t>Gt</a:t>
            </a:r>
            <a:r>
              <a:rPr lang="en-US" b="1" dirty="0" smtClean="0"/>
              <a:t>/year </a:t>
            </a:r>
            <a:endParaRPr lang="en-US" b="1" dirty="0"/>
          </a:p>
          <a:p>
            <a:pPr defTabSz="913526">
              <a:lnSpc>
                <a:spcPct val="95000"/>
              </a:lnSpc>
            </a:pPr>
            <a:r>
              <a:rPr lang="en-US" b="1" dirty="0" smtClean="0"/>
              <a:t>CO</a:t>
            </a:r>
            <a:r>
              <a:rPr lang="en-US" b="1" baseline="-25000" dirty="0" smtClean="0"/>
              <a:t>2</a:t>
            </a:r>
            <a:r>
              <a:rPr lang="en-US" b="1" dirty="0" smtClean="0"/>
              <a:t>-equiv.</a:t>
            </a:r>
            <a:endParaRPr lang="en-US" b="1" dirty="0"/>
          </a:p>
        </p:txBody>
      </p:sp>
    </p:spTree>
    <p:extLst>
      <p:ext uri="{BB962C8B-B14F-4D97-AF65-F5344CB8AC3E}">
        <p14:creationId xmlns:p14="http://schemas.microsoft.com/office/powerpoint/2010/main" val="116509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22"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p:spPr>
        <p:txBody>
          <a:bodyPr/>
          <a:lstStyle/>
          <a:p>
            <a:fld id="{FFA9374F-F550-4F30-8136-4BD0393D8BC7}" type="slidenum">
              <a:rPr lang="en-GB"/>
              <a:pPr/>
              <a:t>7</a:t>
            </a:fld>
            <a:endParaRPr lang="en-GB"/>
          </a:p>
        </p:txBody>
      </p:sp>
      <p:sp>
        <p:nvSpPr>
          <p:cNvPr id="9219" name="Rectangle 2"/>
          <p:cNvSpPr>
            <a:spLocks noGrp="1" noChangeArrowheads="1"/>
          </p:cNvSpPr>
          <p:nvPr>
            <p:ph type="title"/>
          </p:nvPr>
        </p:nvSpPr>
        <p:spPr>
          <a:xfrm>
            <a:off x="755656" y="361204"/>
            <a:ext cx="8410212" cy="435711"/>
          </a:xfrm>
        </p:spPr>
        <p:txBody>
          <a:bodyPr>
            <a:normAutofit fontScale="90000"/>
          </a:bodyPr>
          <a:lstStyle/>
          <a:p>
            <a:pPr algn="l">
              <a:tabLst>
                <a:tab pos="278593" algn="l"/>
              </a:tabLst>
            </a:pPr>
            <a:r>
              <a:rPr lang="en-US" sz="2900" b="1" dirty="0" smtClean="0"/>
              <a:t>¿</a:t>
            </a:r>
            <a:r>
              <a:rPr lang="en-US" sz="2900" b="1" dirty="0" err="1" smtClean="0"/>
              <a:t>Qué</a:t>
            </a:r>
            <a:r>
              <a:rPr lang="en-US" sz="2900" b="1" dirty="0" smtClean="0"/>
              <a:t> </a:t>
            </a:r>
            <a:r>
              <a:rPr lang="en-US" sz="2900" b="1" dirty="0" err="1" smtClean="0"/>
              <a:t>ocurre</a:t>
            </a:r>
            <a:r>
              <a:rPr lang="en-US" sz="2900" b="1" dirty="0" smtClean="0"/>
              <a:t> </a:t>
            </a:r>
            <a:r>
              <a:rPr lang="en-US" sz="2900" b="1" dirty="0" err="1" smtClean="0"/>
              <a:t>si</a:t>
            </a:r>
            <a:r>
              <a:rPr lang="en-US" sz="2900" b="1" dirty="0" smtClean="0"/>
              <a:t> no </a:t>
            </a:r>
            <a:r>
              <a:rPr lang="en-US" sz="2900" b="1" dirty="0" err="1" smtClean="0"/>
              <a:t>cerramos</a:t>
            </a:r>
            <a:r>
              <a:rPr lang="en-US" sz="2900" b="1" dirty="0" smtClean="0"/>
              <a:t> la </a:t>
            </a:r>
            <a:r>
              <a:rPr lang="en-US" sz="2900" b="1" dirty="0" err="1" smtClean="0"/>
              <a:t>brecha</a:t>
            </a:r>
            <a:r>
              <a:rPr lang="en-US" sz="2900" b="1" dirty="0" smtClean="0"/>
              <a:t> en 2020? </a:t>
            </a:r>
            <a:endParaRPr lang="en-US" dirty="0" smtClean="0"/>
          </a:p>
        </p:txBody>
      </p:sp>
      <p:sp>
        <p:nvSpPr>
          <p:cNvPr id="9220" name="Rectangle 4"/>
          <p:cNvSpPr>
            <a:spLocks noChangeArrowheads="1"/>
          </p:cNvSpPr>
          <p:nvPr>
            <p:custDataLst>
              <p:tags r:id="rId1"/>
            </p:custDataLst>
          </p:nvPr>
        </p:nvSpPr>
        <p:spPr bwMode="auto">
          <a:xfrm>
            <a:off x="777523" y="1216242"/>
            <a:ext cx="6890821" cy="526298"/>
          </a:xfrm>
          <a:prstGeom prst="rect">
            <a:avLst/>
          </a:prstGeom>
          <a:noFill/>
          <a:ln w="9525">
            <a:noFill/>
            <a:miter lim="800000"/>
            <a:headEnd/>
            <a:tailEnd/>
          </a:ln>
        </p:spPr>
        <p:txBody>
          <a:bodyPr wrap="square" lIns="0" tIns="0" rIns="0" bIns="0">
            <a:spAutoFit/>
          </a:bodyPr>
          <a:lstStyle/>
          <a:p>
            <a:pPr marL="351480" lvl="1" indent="-349861" defTabSz="913526">
              <a:lnSpc>
                <a:spcPct val="95000"/>
              </a:lnSpc>
              <a:spcAft>
                <a:spcPct val="20000"/>
              </a:spcAft>
              <a:buSzPct val="120000"/>
              <a:buFont typeface="Arial" pitchFamily="34" charset="0"/>
              <a:buChar char="•"/>
            </a:pPr>
            <a:r>
              <a:rPr lang="en-GB" dirty="0" smtClean="0"/>
              <a:t>Si no </a:t>
            </a:r>
            <a:r>
              <a:rPr lang="en-GB" dirty="0" err="1" smtClean="0"/>
              <a:t>aumenta</a:t>
            </a:r>
            <a:r>
              <a:rPr lang="en-GB" dirty="0" smtClean="0"/>
              <a:t> la </a:t>
            </a:r>
            <a:r>
              <a:rPr lang="en-GB" dirty="0" err="1" smtClean="0"/>
              <a:t>ambición</a:t>
            </a:r>
            <a:r>
              <a:rPr lang="en-GB" dirty="0" smtClean="0"/>
              <a:t> en los </a:t>
            </a:r>
            <a:r>
              <a:rPr lang="en-GB" dirty="0" err="1" smtClean="0"/>
              <a:t>compromisos</a:t>
            </a:r>
            <a:r>
              <a:rPr lang="en-GB" dirty="0" smtClean="0"/>
              <a:t>: </a:t>
            </a:r>
            <a:r>
              <a:rPr lang="en-GB" dirty="0" err="1" smtClean="0"/>
              <a:t>trayectoria</a:t>
            </a:r>
            <a:r>
              <a:rPr lang="en-GB" dirty="0" smtClean="0"/>
              <a:t> de </a:t>
            </a:r>
            <a:r>
              <a:rPr lang="en-US" dirty="0" smtClean="0">
                <a:cs typeface="Arial" pitchFamily="34" charset="0"/>
                <a:sym typeface="Symbol" pitchFamily="18" charset="2"/>
              </a:rPr>
              <a:t> + </a:t>
            </a:r>
            <a:r>
              <a:rPr lang="en-GB" dirty="0" smtClean="0"/>
              <a:t>3.0 a 5.0</a:t>
            </a:r>
            <a:r>
              <a:rPr lang="en-GB" baseline="30000" dirty="0" smtClean="0"/>
              <a:t>o</a:t>
            </a:r>
            <a:r>
              <a:rPr lang="en-GB" dirty="0" smtClean="0"/>
              <a:t>C</a:t>
            </a:r>
          </a:p>
        </p:txBody>
      </p:sp>
      <p:sp>
        <p:nvSpPr>
          <p:cNvPr id="9223" name="Line 10"/>
          <p:cNvSpPr>
            <a:spLocks noChangeShapeType="1"/>
          </p:cNvSpPr>
          <p:nvPr/>
        </p:nvSpPr>
        <p:spPr bwMode="auto">
          <a:xfrm flipV="1">
            <a:off x="733789" y="936213"/>
            <a:ext cx="8270905" cy="3239"/>
          </a:xfrm>
          <a:prstGeom prst="line">
            <a:avLst/>
          </a:prstGeom>
          <a:noFill/>
          <a:ln w="19050">
            <a:solidFill>
              <a:srgbClr val="000066"/>
            </a:solidFill>
            <a:round/>
            <a:headEnd/>
            <a:tailEnd/>
          </a:ln>
        </p:spPr>
        <p:txBody>
          <a:bodyPr lIns="93296" tIns="46648" rIns="93296" bIns="46648"/>
          <a:lstStyle/>
          <a:p>
            <a:endParaRPr lang="en-US"/>
          </a:p>
        </p:txBody>
      </p:sp>
      <p:pic>
        <p:nvPicPr>
          <p:cNvPr id="9224" name="Picture 11" descr="UNEP-SHORT-CYAN-HIGH-RES"/>
          <p:cNvPicPr>
            <a:picLocks noChangeAspect="1" noChangeArrowheads="1"/>
          </p:cNvPicPr>
          <p:nvPr/>
        </p:nvPicPr>
        <p:blipFill>
          <a:blip r:embed="rId6" cstate="print"/>
          <a:srcRect/>
          <a:stretch>
            <a:fillRect/>
          </a:stretch>
        </p:blipFill>
        <p:spPr bwMode="auto">
          <a:xfrm>
            <a:off x="8196442" y="24297"/>
            <a:ext cx="808252" cy="873042"/>
          </a:xfrm>
          <a:prstGeom prst="rect">
            <a:avLst/>
          </a:prstGeom>
          <a:noFill/>
          <a:ln w="9525">
            <a:noFill/>
            <a:miter lim="800000"/>
            <a:headEnd/>
            <a:tailEnd/>
          </a:ln>
        </p:spPr>
      </p:pic>
      <p:sp>
        <p:nvSpPr>
          <p:cNvPr id="11" name="Rectangle 4"/>
          <p:cNvSpPr>
            <a:spLocks noChangeArrowheads="1"/>
          </p:cNvSpPr>
          <p:nvPr>
            <p:custDataLst>
              <p:tags r:id="rId2"/>
            </p:custDataLst>
          </p:nvPr>
        </p:nvSpPr>
        <p:spPr bwMode="auto">
          <a:xfrm>
            <a:off x="777523" y="1830585"/>
            <a:ext cx="8366477" cy="1129540"/>
          </a:xfrm>
          <a:prstGeom prst="rect">
            <a:avLst/>
          </a:prstGeom>
          <a:noFill/>
          <a:ln w="9525">
            <a:noFill/>
            <a:miter lim="800000"/>
            <a:headEnd/>
            <a:tailEnd/>
          </a:ln>
        </p:spPr>
        <p:txBody>
          <a:bodyPr wrap="square" lIns="0" tIns="0" rIns="0" bIns="0">
            <a:spAutoFit/>
          </a:bodyPr>
          <a:lstStyle/>
          <a:p>
            <a:pPr marL="351480" lvl="1" indent="-349861" defTabSz="913526">
              <a:lnSpc>
                <a:spcPct val="95000"/>
              </a:lnSpc>
              <a:spcAft>
                <a:spcPts val="612"/>
              </a:spcAft>
              <a:buSzPct val="120000"/>
              <a:buFont typeface="Arial" pitchFamily="34" charset="0"/>
              <a:buChar char="•"/>
            </a:pPr>
            <a:r>
              <a:rPr lang="en-GB" dirty="0" smtClean="0"/>
              <a:t> ¿Y </a:t>
            </a:r>
            <a:r>
              <a:rPr lang="en-GB" dirty="0" err="1" smtClean="0"/>
              <a:t>si</a:t>
            </a:r>
            <a:r>
              <a:rPr lang="en-GB" dirty="0" smtClean="0"/>
              <a:t> </a:t>
            </a:r>
            <a:r>
              <a:rPr lang="en-GB" dirty="0" err="1" smtClean="0"/>
              <a:t>empezamos</a:t>
            </a:r>
            <a:r>
              <a:rPr lang="en-GB" dirty="0" smtClean="0"/>
              <a:t> </a:t>
            </a:r>
            <a:r>
              <a:rPr lang="en-GB" dirty="0" err="1" smtClean="0"/>
              <a:t>tarde</a:t>
            </a:r>
            <a:r>
              <a:rPr lang="en-GB" dirty="0" smtClean="0"/>
              <a:t> a </a:t>
            </a:r>
            <a:r>
              <a:rPr lang="en-GB" dirty="0" err="1" smtClean="0"/>
              <a:t>cumplir</a:t>
            </a:r>
            <a:r>
              <a:rPr lang="en-GB" dirty="0" smtClean="0"/>
              <a:t> con la meta de 2 </a:t>
            </a:r>
            <a:r>
              <a:rPr lang="en-GB" baseline="30000" dirty="0" err="1" smtClean="0"/>
              <a:t>o</a:t>
            </a:r>
            <a:r>
              <a:rPr lang="en-GB" dirty="0" err="1" smtClean="0"/>
              <a:t>C</a:t>
            </a:r>
            <a:r>
              <a:rPr lang="en-GB" dirty="0" smtClean="0"/>
              <a:t>?</a:t>
            </a:r>
          </a:p>
          <a:p>
            <a:pPr marL="460002" lvl="1" indent="-460002" defTabSz="913526">
              <a:lnSpc>
                <a:spcPct val="95000"/>
              </a:lnSpc>
              <a:spcAft>
                <a:spcPts val="612"/>
              </a:spcAft>
              <a:buSzPct val="120000"/>
            </a:pPr>
            <a:r>
              <a:rPr lang="en-GB" dirty="0"/>
              <a:t> </a:t>
            </a:r>
            <a:r>
              <a:rPr lang="en-GB" dirty="0" smtClean="0"/>
              <a:t>     “</a:t>
            </a:r>
            <a:r>
              <a:rPr lang="en-GB" dirty="0" err="1" smtClean="0"/>
              <a:t>Escenarios</a:t>
            </a:r>
            <a:r>
              <a:rPr lang="en-GB" dirty="0" smtClean="0"/>
              <a:t> </a:t>
            </a:r>
            <a:r>
              <a:rPr lang="en-GB" dirty="0" err="1" smtClean="0"/>
              <a:t>actuación</a:t>
            </a:r>
            <a:r>
              <a:rPr lang="en-GB" dirty="0" smtClean="0"/>
              <a:t> posterior”:  </a:t>
            </a:r>
            <a:r>
              <a:rPr lang="en-GB" dirty="0" err="1" smtClean="0"/>
              <a:t>las</a:t>
            </a:r>
            <a:r>
              <a:rPr lang="en-GB" dirty="0" smtClean="0"/>
              <a:t> </a:t>
            </a:r>
            <a:r>
              <a:rPr lang="en-GB" dirty="0" err="1" smtClean="0"/>
              <a:t>emisiones</a:t>
            </a:r>
            <a:r>
              <a:rPr lang="en-GB" dirty="0" smtClean="0"/>
              <a:t> </a:t>
            </a:r>
            <a:r>
              <a:rPr lang="en-GB" dirty="0" err="1" smtClean="0"/>
              <a:t>más</a:t>
            </a:r>
            <a:r>
              <a:rPr lang="en-GB" dirty="0" smtClean="0"/>
              <a:t> </a:t>
            </a:r>
            <a:r>
              <a:rPr lang="en-GB" dirty="0" err="1" smtClean="0"/>
              <a:t>altas</a:t>
            </a:r>
            <a:r>
              <a:rPr lang="en-GB" dirty="0" smtClean="0"/>
              <a:t> a </a:t>
            </a:r>
            <a:r>
              <a:rPr lang="en-GB" dirty="0" err="1" smtClean="0"/>
              <a:t>corto</a:t>
            </a:r>
            <a:r>
              <a:rPr lang="en-GB" dirty="0" smtClean="0"/>
              <a:t> </a:t>
            </a:r>
            <a:r>
              <a:rPr lang="en-GB" dirty="0" err="1" smtClean="0"/>
              <a:t>plazo</a:t>
            </a:r>
            <a:r>
              <a:rPr lang="en-GB" dirty="0" smtClean="0"/>
              <a:t>, </a:t>
            </a:r>
            <a:r>
              <a:rPr lang="en-GB" dirty="0" err="1" smtClean="0"/>
              <a:t>requieren</a:t>
            </a:r>
            <a:r>
              <a:rPr lang="en-GB" dirty="0" smtClean="0"/>
              <a:t> </a:t>
            </a:r>
            <a:r>
              <a:rPr lang="en-GB" dirty="0" err="1" smtClean="0"/>
              <a:t>mayores</a:t>
            </a:r>
            <a:r>
              <a:rPr lang="en-GB" dirty="0" smtClean="0"/>
              <a:t> </a:t>
            </a:r>
            <a:r>
              <a:rPr lang="en-GB" dirty="0" err="1" smtClean="0"/>
              <a:t>reducciones</a:t>
            </a:r>
            <a:r>
              <a:rPr lang="en-GB" dirty="0" smtClean="0"/>
              <a:t> </a:t>
            </a:r>
            <a:r>
              <a:rPr lang="en-GB" dirty="0" err="1" smtClean="0"/>
              <a:t>posteriormente</a:t>
            </a:r>
            <a:r>
              <a:rPr lang="en-GB" dirty="0" smtClean="0"/>
              <a:t> … </a:t>
            </a:r>
            <a:r>
              <a:rPr lang="en-GB" dirty="0" err="1" smtClean="0">
                <a:sym typeface="Wingdings" pitchFamily="2" charset="2"/>
              </a:rPr>
              <a:t>Menores</a:t>
            </a:r>
            <a:r>
              <a:rPr lang="en-GB" dirty="0" smtClean="0">
                <a:sym typeface="Wingdings" pitchFamily="2" charset="2"/>
              </a:rPr>
              <a:t> </a:t>
            </a:r>
            <a:r>
              <a:rPr lang="en-GB" dirty="0" err="1" smtClean="0">
                <a:sym typeface="Wingdings" pitchFamily="2" charset="2"/>
              </a:rPr>
              <a:t>costes</a:t>
            </a:r>
            <a:r>
              <a:rPr lang="en-GB" dirty="0" smtClean="0">
                <a:sym typeface="Wingdings" pitchFamily="2" charset="2"/>
              </a:rPr>
              <a:t> a </a:t>
            </a:r>
            <a:r>
              <a:rPr lang="en-GB" dirty="0" err="1" smtClean="0">
                <a:sym typeface="Wingdings" pitchFamily="2" charset="2"/>
              </a:rPr>
              <a:t>corto</a:t>
            </a:r>
            <a:r>
              <a:rPr lang="en-GB" dirty="0" smtClean="0">
                <a:sym typeface="Wingdings" pitchFamily="2" charset="2"/>
              </a:rPr>
              <a:t> </a:t>
            </a:r>
            <a:r>
              <a:rPr lang="en-GB" dirty="0" err="1" smtClean="0">
                <a:sym typeface="Wingdings" pitchFamily="2" charset="2"/>
              </a:rPr>
              <a:t>plazo</a:t>
            </a:r>
            <a:r>
              <a:rPr lang="en-GB" dirty="0" smtClean="0"/>
              <a:t>, </a:t>
            </a:r>
            <a:r>
              <a:rPr lang="en-GB" dirty="0" err="1" smtClean="0"/>
              <a:t>pero</a:t>
            </a:r>
            <a:r>
              <a:rPr lang="en-GB" dirty="0" smtClean="0"/>
              <a:t> …</a:t>
            </a:r>
          </a:p>
        </p:txBody>
      </p:sp>
      <p:pic>
        <p:nvPicPr>
          <p:cNvPr id="798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3789" y="4539580"/>
            <a:ext cx="3916774" cy="227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40844" y="4964519"/>
            <a:ext cx="3555598" cy="925204"/>
          </a:xfrm>
          <a:prstGeom prst="rect">
            <a:avLst/>
          </a:prstGeom>
          <a:noFill/>
        </p:spPr>
        <p:txBody>
          <a:bodyPr wrap="square" lIns="93296" tIns="46648" rIns="93296" bIns="46648" rtlCol="0">
            <a:spAutoFit/>
          </a:bodyPr>
          <a:lstStyle/>
          <a:p>
            <a:pPr algn="l"/>
            <a:r>
              <a:rPr lang="en-GB" i="1" dirty="0" err="1" smtClean="0"/>
              <a:t>Emisiones</a:t>
            </a:r>
            <a:r>
              <a:rPr lang="en-GB" i="1" dirty="0" smtClean="0"/>
              <a:t> </a:t>
            </a:r>
            <a:r>
              <a:rPr lang="en-GB" i="1" dirty="0" err="1" smtClean="0"/>
              <a:t>negativas</a:t>
            </a:r>
            <a:r>
              <a:rPr lang="en-GB" i="1" dirty="0" smtClean="0"/>
              <a:t> a </a:t>
            </a:r>
            <a:r>
              <a:rPr lang="en-GB" i="1" dirty="0" err="1" smtClean="0"/>
              <a:t>través</a:t>
            </a:r>
            <a:r>
              <a:rPr lang="en-GB" i="1" dirty="0" smtClean="0"/>
              <a:t> de </a:t>
            </a:r>
            <a:r>
              <a:rPr lang="en-GB" i="1" dirty="0" err="1" smtClean="0"/>
              <a:t>Bioenergía+Captura</a:t>
            </a:r>
            <a:r>
              <a:rPr lang="en-GB" i="1" dirty="0" smtClean="0"/>
              <a:t> y </a:t>
            </a:r>
            <a:r>
              <a:rPr lang="en-GB" i="1" dirty="0" err="1" smtClean="0"/>
              <a:t>Almacenamiento</a:t>
            </a:r>
            <a:r>
              <a:rPr lang="en-GB" i="1" dirty="0" smtClean="0"/>
              <a:t> de </a:t>
            </a:r>
            <a:r>
              <a:rPr lang="en-GB" i="1" dirty="0" err="1" smtClean="0"/>
              <a:t>Carbono</a:t>
            </a:r>
            <a:endParaRPr lang="en-GB" i="1" dirty="0"/>
          </a:p>
        </p:txBody>
      </p:sp>
      <p:sp>
        <p:nvSpPr>
          <p:cNvPr id="13" name="Rectangle 4"/>
          <p:cNvSpPr>
            <a:spLocks noChangeArrowheads="1"/>
          </p:cNvSpPr>
          <p:nvPr>
            <p:custDataLst>
              <p:tags r:id="rId3"/>
            </p:custDataLst>
          </p:nvPr>
        </p:nvSpPr>
        <p:spPr bwMode="auto">
          <a:xfrm>
            <a:off x="777524" y="3110754"/>
            <a:ext cx="8227170" cy="1283428"/>
          </a:xfrm>
          <a:prstGeom prst="rect">
            <a:avLst/>
          </a:prstGeom>
          <a:noFill/>
          <a:ln w="9525">
            <a:noFill/>
            <a:miter lim="800000"/>
            <a:headEnd/>
            <a:tailEnd/>
          </a:ln>
        </p:spPr>
        <p:txBody>
          <a:bodyPr wrap="square" lIns="0" tIns="0" rIns="0" bIns="0">
            <a:spAutoFit/>
          </a:bodyPr>
          <a:lstStyle/>
          <a:p>
            <a:pPr marL="468100" lvl="2" defTabSz="913526">
              <a:lnSpc>
                <a:spcPct val="95000"/>
              </a:lnSpc>
              <a:spcAft>
                <a:spcPts val="612"/>
              </a:spcAft>
              <a:buSzPct val="120000"/>
            </a:pPr>
            <a:r>
              <a:rPr lang="en-GB" dirty="0" err="1" smtClean="0"/>
              <a:t>Una</a:t>
            </a:r>
            <a:r>
              <a:rPr lang="en-GB" dirty="0" smtClean="0"/>
              <a:t> </a:t>
            </a:r>
            <a:r>
              <a:rPr lang="en-GB" dirty="0" err="1" smtClean="0"/>
              <a:t>apuesta</a:t>
            </a:r>
            <a:r>
              <a:rPr lang="en-GB" dirty="0" smtClean="0"/>
              <a:t> mayor…</a:t>
            </a:r>
            <a:endParaRPr lang="en-GB" dirty="0"/>
          </a:p>
          <a:p>
            <a:pPr marL="817961" lvl="2" indent="-349861" defTabSz="913526">
              <a:lnSpc>
                <a:spcPct val="95000"/>
              </a:lnSpc>
              <a:spcAft>
                <a:spcPts val="612"/>
              </a:spcAft>
              <a:buSzPct val="120000"/>
              <a:buFont typeface="Arial" pitchFamily="34" charset="0"/>
              <a:buChar char="•"/>
            </a:pPr>
            <a:r>
              <a:rPr lang="en-GB" dirty="0" err="1" smtClean="0"/>
              <a:t>Costos</a:t>
            </a:r>
            <a:r>
              <a:rPr lang="en-GB" dirty="0" smtClean="0"/>
              <a:t> de </a:t>
            </a:r>
            <a:r>
              <a:rPr lang="en-GB" dirty="0" err="1" smtClean="0"/>
              <a:t>mitigación</a:t>
            </a:r>
            <a:r>
              <a:rPr lang="en-GB" dirty="0" smtClean="0"/>
              <a:t> </a:t>
            </a:r>
            <a:r>
              <a:rPr lang="en-GB" dirty="0" err="1" smtClean="0"/>
              <a:t>más</a:t>
            </a:r>
            <a:r>
              <a:rPr lang="en-GB" dirty="0" smtClean="0"/>
              <a:t> altos</a:t>
            </a:r>
          </a:p>
          <a:p>
            <a:pPr marL="817961" lvl="2" indent="-349861" defTabSz="913526">
              <a:lnSpc>
                <a:spcPct val="95000"/>
              </a:lnSpc>
              <a:spcAft>
                <a:spcPts val="612"/>
              </a:spcAft>
              <a:buSzPct val="120000"/>
              <a:buFont typeface="Arial" pitchFamily="34" charset="0"/>
              <a:buChar char="•"/>
            </a:pPr>
            <a:r>
              <a:rPr lang="en-GB" dirty="0" err="1" smtClean="0"/>
              <a:t>Mayores</a:t>
            </a:r>
            <a:r>
              <a:rPr lang="en-GB" dirty="0" smtClean="0"/>
              <a:t> </a:t>
            </a:r>
            <a:r>
              <a:rPr lang="en-GB" dirty="0" err="1" smtClean="0"/>
              <a:t>impactos</a:t>
            </a:r>
            <a:r>
              <a:rPr lang="en-GB" dirty="0" smtClean="0"/>
              <a:t> </a:t>
            </a:r>
            <a:r>
              <a:rPr lang="en-GB" dirty="0" err="1" smtClean="0"/>
              <a:t>climático</a:t>
            </a:r>
            <a:endParaRPr lang="en-GB" dirty="0" smtClean="0"/>
          </a:p>
          <a:p>
            <a:pPr marL="817961" lvl="2" indent="-349861" defTabSz="913526">
              <a:lnSpc>
                <a:spcPct val="95000"/>
              </a:lnSpc>
              <a:spcAft>
                <a:spcPts val="612"/>
              </a:spcAft>
              <a:buSzPct val="120000"/>
              <a:buFont typeface="Arial" pitchFamily="34" charset="0"/>
              <a:buChar char="•"/>
            </a:pPr>
            <a:r>
              <a:rPr lang="en-GB" dirty="0" err="1" smtClean="0"/>
              <a:t>Dependencia</a:t>
            </a:r>
            <a:r>
              <a:rPr lang="en-GB" dirty="0" smtClean="0"/>
              <a:t> de </a:t>
            </a:r>
            <a:r>
              <a:rPr lang="en-GB" dirty="0" err="1" smtClean="0"/>
              <a:t>tecnología</a:t>
            </a:r>
            <a:r>
              <a:rPr lang="en-GB" dirty="0" smtClean="0"/>
              <a:t> no </a:t>
            </a:r>
            <a:r>
              <a:rPr lang="en-GB" dirty="0" err="1" smtClean="0"/>
              <a:t>probada</a:t>
            </a:r>
            <a:r>
              <a:rPr lang="en-GB" dirty="0">
                <a:sym typeface="Wingdings" pitchFamily="2" charset="2"/>
              </a:rPr>
              <a:t>:</a:t>
            </a:r>
            <a:r>
              <a:rPr lang="en-GB" dirty="0" smtClean="0">
                <a:sym typeface="Wingdings" pitchFamily="2" charset="2"/>
              </a:rPr>
              <a:t> </a:t>
            </a:r>
            <a:r>
              <a:rPr lang="en-GB" i="1" dirty="0" err="1" smtClean="0">
                <a:sym typeface="Wingdings" pitchFamily="2" charset="2"/>
              </a:rPr>
              <a:t>Emisiones</a:t>
            </a:r>
            <a:r>
              <a:rPr lang="en-GB" i="1" dirty="0" smtClean="0">
                <a:sym typeface="Wingdings" pitchFamily="2" charset="2"/>
              </a:rPr>
              <a:t> </a:t>
            </a:r>
            <a:r>
              <a:rPr lang="en-GB" i="1" dirty="0" err="1" smtClean="0">
                <a:sym typeface="Wingdings" pitchFamily="2" charset="2"/>
              </a:rPr>
              <a:t>negativas</a:t>
            </a:r>
            <a:endParaRPr lang="en-GB" i="1" dirty="0" smtClean="0"/>
          </a:p>
        </p:txBody>
      </p:sp>
    </p:spTree>
    <p:extLst>
      <p:ext uri="{BB962C8B-B14F-4D97-AF65-F5344CB8AC3E}">
        <p14:creationId xmlns:p14="http://schemas.microsoft.com/office/powerpoint/2010/main" val="182461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79874"/>
                                        </p:tgtEl>
                                        <p:attrNameLst>
                                          <p:attrName>style.visibility</p:attrName>
                                        </p:attrNameLst>
                                      </p:cBhvr>
                                      <p:to>
                                        <p:strVal val="visible"/>
                                      </p:to>
                                    </p:set>
                                    <p:animEffect transition="in" filter="fade">
                                      <p:cBhvr>
                                        <p:cTn id="15" dur="500"/>
                                        <p:tgtEl>
                                          <p:spTgt spid="798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a:spLocks noGrp="1"/>
          </p:cNvSpPr>
          <p:nvPr>
            <p:ph type="sldNum" sz="quarter" idx="11"/>
          </p:nvPr>
        </p:nvSpPr>
        <p:spPr>
          <a:noFill/>
        </p:spPr>
        <p:txBody>
          <a:bodyPr/>
          <a:lstStyle/>
          <a:p>
            <a:fld id="{E0D6DC6E-2234-4AA6-B84C-1E16D4D11EFD}" type="slidenum">
              <a:rPr lang="en-GB"/>
              <a:pPr/>
              <a:t>8</a:t>
            </a:fld>
            <a:endParaRPr lang="en-GB"/>
          </a:p>
        </p:txBody>
      </p:sp>
      <p:pic>
        <p:nvPicPr>
          <p:cNvPr id="15365" name="Picture 12" descr="3 Background.psd"/>
          <p:cNvPicPr>
            <a:picLocks noChangeAspect="1"/>
          </p:cNvPicPr>
          <p:nvPr/>
        </p:nvPicPr>
        <p:blipFill>
          <a:blip r:embed="rId5" cstate="print"/>
          <a:srcRect t="4831"/>
          <a:stretch>
            <a:fillRect/>
          </a:stretch>
        </p:blipFill>
        <p:spPr bwMode="auto">
          <a:xfrm>
            <a:off x="733789" y="1541997"/>
            <a:ext cx="2964308" cy="4530427"/>
          </a:xfrm>
          <a:prstGeom prst="rect">
            <a:avLst/>
          </a:prstGeom>
          <a:noFill/>
          <a:ln w="9525">
            <a:noFill/>
            <a:miter lim="800000"/>
            <a:headEnd/>
            <a:tailEnd/>
          </a:ln>
        </p:spPr>
      </p:pic>
      <p:pic>
        <p:nvPicPr>
          <p:cNvPr id="15366" name="Picture 31" descr="4 BAU.psd"/>
          <p:cNvPicPr>
            <a:picLocks noChangeAspect="1"/>
          </p:cNvPicPr>
          <p:nvPr/>
        </p:nvPicPr>
        <p:blipFill>
          <a:blip r:embed="rId6" cstate="print"/>
          <a:srcRect/>
          <a:stretch>
            <a:fillRect/>
          </a:stretch>
        </p:blipFill>
        <p:spPr bwMode="auto">
          <a:xfrm>
            <a:off x="1163046" y="1543618"/>
            <a:ext cx="2499414" cy="2115387"/>
          </a:xfrm>
          <a:prstGeom prst="rect">
            <a:avLst/>
          </a:prstGeom>
          <a:noFill/>
          <a:ln w="9525">
            <a:noFill/>
            <a:miter lim="800000"/>
            <a:headEnd/>
            <a:tailEnd/>
          </a:ln>
        </p:spPr>
      </p:pic>
      <p:sp>
        <p:nvSpPr>
          <p:cNvPr id="15374" name="Text Box 23"/>
          <p:cNvSpPr txBox="1">
            <a:spLocks noChangeArrowheads="1"/>
          </p:cNvSpPr>
          <p:nvPr/>
        </p:nvSpPr>
        <p:spPr bwMode="auto">
          <a:xfrm>
            <a:off x="5327656" y="1611647"/>
            <a:ext cx="918449" cy="343547"/>
          </a:xfrm>
          <a:prstGeom prst="rect">
            <a:avLst/>
          </a:prstGeom>
          <a:noFill/>
          <a:ln w="9525">
            <a:noFill/>
            <a:miter lim="800000"/>
            <a:headEnd/>
            <a:tailEnd/>
          </a:ln>
        </p:spPr>
        <p:txBody>
          <a:bodyPr lIns="91430" tIns="45716" rIns="91430" bIns="45716">
            <a:spAutoFit/>
          </a:bodyPr>
          <a:lstStyle/>
          <a:p>
            <a:pPr defTabSz="913526">
              <a:spcBef>
                <a:spcPct val="50000"/>
              </a:spcBef>
            </a:pPr>
            <a:r>
              <a:rPr lang="en-US" sz="1600" dirty="0" err="1" smtClean="0"/>
              <a:t>Energía</a:t>
            </a:r>
            <a:endParaRPr lang="en-US" sz="1600" dirty="0"/>
          </a:p>
        </p:txBody>
      </p:sp>
      <p:sp>
        <p:nvSpPr>
          <p:cNvPr id="15375" name="Text Box 24"/>
          <p:cNvSpPr txBox="1">
            <a:spLocks noChangeArrowheads="1"/>
          </p:cNvSpPr>
          <p:nvPr/>
        </p:nvSpPr>
        <p:spPr bwMode="auto">
          <a:xfrm>
            <a:off x="5347094" y="1980949"/>
            <a:ext cx="1013048" cy="343547"/>
          </a:xfrm>
          <a:prstGeom prst="rect">
            <a:avLst/>
          </a:prstGeom>
          <a:noFill/>
          <a:ln w="9525">
            <a:noFill/>
            <a:miter lim="800000"/>
            <a:headEnd/>
            <a:tailEnd/>
          </a:ln>
        </p:spPr>
        <p:txBody>
          <a:bodyPr wrap="square" lIns="91430" tIns="45716" rIns="91430" bIns="45716">
            <a:spAutoFit/>
          </a:bodyPr>
          <a:lstStyle/>
          <a:p>
            <a:pPr defTabSz="456763">
              <a:spcBef>
                <a:spcPct val="50000"/>
              </a:spcBef>
            </a:pPr>
            <a:r>
              <a:rPr lang="en-US" sz="1600" dirty="0" err="1" smtClean="0"/>
              <a:t>Industria</a:t>
            </a:r>
            <a:endParaRPr lang="en-US" sz="1600" dirty="0"/>
          </a:p>
        </p:txBody>
      </p:sp>
      <p:sp>
        <p:nvSpPr>
          <p:cNvPr id="15376" name="Text Box 25"/>
          <p:cNvSpPr txBox="1">
            <a:spLocks noChangeArrowheads="1"/>
          </p:cNvSpPr>
          <p:nvPr/>
        </p:nvSpPr>
        <p:spPr bwMode="auto">
          <a:xfrm>
            <a:off x="5327656" y="2311377"/>
            <a:ext cx="1250192" cy="343547"/>
          </a:xfrm>
          <a:prstGeom prst="rect">
            <a:avLst/>
          </a:prstGeom>
          <a:noFill/>
          <a:ln w="9525">
            <a:noFill/>
            <a:miter lim="800000"/>
            <a:headEnd/>
            <a:tailEnd/>
          </a:ln>
        </p:spPr>
        <p:txBody>
          <a:bodyPr wrap="square" lIns="91430" tIns="45716" rIns="91430" bIns="45716">
            <a:spAutoFit/>
          </a:bodyPr>
          <a:lstStyle/>
          <a:p>
            <a:pPr defTabSz="456763">
              <a:spcBef>
                <a:spcPct val="50000"/>
              </a:spcBef>
            </a:pPr>
            <a:r>
              <a:rPr lang="en-US" sz="1600" dirty="0" err="1" smtClean="0"/>
              <a:t>Transporte</a:t>
            </a:r>
            <a:endParaRPr lang="en-US" sz="1600" dirty="0"/>
          </a:p>
        </p:txBody>
      </p:sp>
      <p:sp>
        <p:nvSpPr>
          <p:cNvPr id="15378" name="Text Box 27"/>
          <p:cNvSpPr txBox="1">
            <a:spLocks noChangeArrowheads="1"/>
          </p:cNvSpPr>
          <p:nvPr/>
        </p:nvSpPr>
        <p:spPr bwMode="auto">
          <a:xfrm>
            <a:off x="5347094" y="2777863"/>
            <a:ext cx="1230754" cy="343547"/>
          </a:xfrm>
          <a:prstGeom prst="rect">
            <a:avLst/>
          </a:prstGeom>
          <a:noFill/>
          <a:ln w="9525">
            <a:noFill/>
            <a:miter lim="800000"/>
            <a:headEnd/>
            <a:tailEnd/>
          </a:ln>
        </p:spPr>
        <p:txBody>
          <a:bodyPr wrap="square" lIns="91430" tIns="45716" rIns="91430" bIns="45716">
            <a:spAutoFit/>
          </a:bodyPr>
          <a:lstStyle/>
          <a:p>
            <a:pPr defTabSz="456763">
              <a:spcBef>
                <a:spcPct val="50000"/>
              </a:spcBef>
            </a:pPr>
            <a:r>
              <a:rPr lang="en-US" sz="1600" dirty="0" err="1" smtClean="0"/>
              <a:t>Edificación</a:t>
            </a:r>
            <a:endParaRPr lang="en-US" sz="1600" dirty="0"/>
          </a:p>
        </p:txBody>
      </p:sp>
      <p:sp>
        <p:nvSpPr>
          <p:cNvPr id="15379" name="Text Box 28"/>
          <p:cNvSpPr txBox="1">
            <a:spLocks noChangeArrowheads="1"/>
          </p:cNvSpPr>
          <p:nvPr/>
        </p:nvSpPr>
        <p:spPr bwMode="auto">
          <a:xfrm>
            <a:off x="5347094" y="3526185"/>
            <a:ext cx="1205161" cy="343547"/>
          </a:xfrm>
          <a:prstGeom prst="rect">
            <a:avLst/>
          </a:prstGeom>
          <a:noFill/>
          <a:ln w="9525">
            <a:noFill/>
            <a:miter lim="800000"/>
            <a:headEnd/>
            <a:tailEnd/>
          </a:ln>
        </p:spPr>
        <p:txBody>
          <a:bodyPr lIns="91430" tIns="45716" rIns="91430" bIns="45716">
            <a:spAutoFit/>
          </a:bodyPr>
          <a:lstStyle/>
          <a:p>
            <a:pPr defTabSz="456763">
              <a:spcBef>
                <a:spcPct val="50000"/>
              </a:spcBef>
            </a:pPr>
            <a:r>
              <a:rPr lang="en-US" sz="1600" dirty="0" err="1" smtClean="0"/>
              <a:t>Bosques</a:t>
            </a:r>
            <a:endParaRPr lang="en-US" sz="1600" dirty="0"/>
          </a:p>
        </p:txBody>
      </p:sp>
      <p:sp>
        <p:nvSpPr>
          <p:cNvPr id="15381" name="Text Box 30"/>
          <p:cNvSpPr txBox="1">
            <a:spLocks noChangeArrowheads="1"/>
          </p:cNvSpPr>
          <p:nvPr/>
        </p:nvSpPr>
        <p:spPr bwMode="auto">
          <a:xfrm>
            <a:off x="5347094" y="3176320"/>
            <a:ext cx="1339608" cy="343547"/>
          </a:xfrm>
          <a:prstGeom prst="rect">
            <a:avLst/>
          </a:prstGeom>
          <a:noFill/>
          <a:ln w="9525">
            <a:noFill/>
            <a:miter lim="800000"/>
            <a:headEnd/>
            <a:tailEnd/>
          </a:ln>
        </p:spPr>
        <p:txBody>
          <a:bodyPr wrap="square" lIns="91430" tIns="45716" rIns="91430" bIns="45716">
            <a:spAutoFit/>
          </a:bodyPr>
          <a:lstStyle/>
          <a:p>
            <a:pPr defTabSz="456763">
              <a:spcBef>
                <a:spcPct val="50000"/>
              </a:spcBef>
            </a:pPr>
            <a:r>
              <a:rPr lang="en-US" sz="1600" dirty="0" err="1" smtClean="0"/>
              <a:t>Desechos</a:t>
            </a:r>
            <a:endParaRPr lang="en-US" sz="1600" dirty="0"/>
          </a:p>
        </p:txBody>
      </p:sp>
      <p:sp>
        <p:nvSpPr>
          <p:cNvPr id="15382" name="Text Box 31"/>
          <p:cNvSpPr txBox="1">
            <a:spLocks noChangeArrowheads="1"/>
          </p:cNvSpPr>
          <p:nvPr/>
        </p:nvSpPr>
        <p:spPr bwMode="auto">
          <a:xfrm>
            <a:off x="5347094" y="3919783"/>
            <a:ext cx="1213260" cy="343547"/>
          </a:xfrm>
          <a:prstGeom prst="rect">
            <a:avLst/>
          </a:prstGeom>
          <a:noFill/>
          <a:ln w="9525">
            <a:noFill/>
            <a:miter lim="800000"/>
            <a:headEnd/>
            <a:tailEnd/>
          </a:ln>
        </p:spPr>
        <p:txBody>
          <a:bodyPr lIns="91430" tIns="45716" rIns="91430" bIns="45716">
            <a:spAutoFit/>
          </a:bodyPr>
          <a:lstStyle/>
          <a:p>
            <a:pPr defTabSz="456763">
              <a:spcBef>
                <a:spcPct val="50000"/>
              </a:spcBef>
            </a:pPr>
            <a:r>
              <a:rPr lang="en-US" sz="1600" dirty="0" err="1" smtClean="0"/>
              <a:t>Agricultura</a:t>
            </a:r>
            <a:endParaRPr lang="en-US" sz="1600" dirty="0"/>
          </a:p>
        </p:txBody>
      </p:sp>
      <p:sp>
        <p:nvSpPr>
          <p:cNvPr id="15383" name="Text Box 23"/>
          <p:cNvSpPr txBox="1">
            <a:spLocks noChangeArrowheads="1"/>
          </p:cNvSpPr>
          <p:nvPr/>
        </p:nvSpPr>
        <p:spPr bwMode="auto">
          <a:xfrm rot="-2413927">
            <a:off x="1261857" y="2432858"/>
            <a:ext cx="1880634" cy="340146"/>
          </a:xfrm>
          <a:prstGeom prst="rect">
            <a:avLst/>
          </a:prstGeom>
          <a:noFill/>
          <a:ln w="9525">
            <a:noFill/>
            <a:miter lim="800000"/>
            <a:headEnd/>
            <a:tailEnd/>
          </a:ln>
        </p:spPr>
        <p:txBody>
          <a:bodyPr lIns="91430" tIns="45716" rIns="91430" bIns="45716">
            <a:spAutoFit/>
          </a:bodyPr>
          <a:lstStyle/>
          <a:p>
            <a:pPr defTabSz="913526">
              <a:spcBef>
                <a:spcPct val="50000"/>
              </a:spcBef>
            </a:pPr>
            <a:r>
              <a:rPr lang="en-US" sz="1600" dirty="0">
                <a:latin typeface="Calibri" pitchFamily="34" charset="0"/>
              </a:rPr>
              <a:t>Business-as-usual</a:t>
            </a:r>
          </a:p>
        </p:txBody>
      </p:sp>
      <p:sp>
        <p:nvSpPr>
          <p:cNvPr id="15384" name="Rectangle 24"/>
          <p:cNvSpPr>
            <a:spLocks noChangeArrowheads="1"/>
          </p:cNvSpPr>
          <p:nvPr/>
        </p:nvSpPr>
        <p:spPr bwMode="auto">
          <a:xfrm>
            <a:off x="6676983" y="1618126"/>
            <a:ext cx="903353" cy="340428"/>
          </a:xfrm>
          <a:prstGeom prst="rect">
            <a:avLst/>
          </a:prstGeom>
          <a:noFill/>
          <a:ln w="9525">
            <a:noFill/>
            <a:miter lim="800000"/>
            <a:headEnd/>
            <a:tailEnd/>
          </a:ln>
        </p:spPr>
        <p:txBody>
          <a:bodyPr wrap="none" lIns="93296" tIns="46648" rIns="93296" bIns="46648">
            <a:spAutoFit/>
          </a:bodyPr>
          <a:lstStyle/>
          <a:p>
            <a:pPr algn="l"/>
            <a:r>
              <a:rPr lang="en-GB" altLang="ja-JP" sz="1600" dirty="0">
                <a:ea typeface="ＭＳ Ｐゴシック" charset="-128"/>
              </a:rPr>
              <a:t>2.2 – 3.9</a:t>
            </a:r>
            <a:endParaRPr lang="en-US" sz="1600" dirty="0"/>
          </a:p>
        </p:txBody>
      </p:sp>
      <p:sp>
        <p:nvSpPr>
          <p:cNvPr id="15385" name="Rectangle 25"/>
          <p:cNvSpPr>
            <a:spLocks noChangeArrowheads="1"/>
          </p:cNvSpPr>
          <p:nvPr/>
        </p:nvSpPr>
        <p:spPr bwMode="auto">
          <a:xfrm>
            <a:off x="6662405" y="1977709"/>
            <a:ext cx="996201" cy="343386"/>
          </a:xfrm>
          <a:prstGeom prst="rect">
            <a:avLst/>
          </a:prstGeom>
          <a:noFill/>
          <a:ln w="9525">
            <a:noFill/>
            <a:miter lim="800000"/>
            <a:headEnd/>
            <a:tailEnd/>
          </a:ln>
        </p:spPr>
        <p:txBody>
          <a:bodyPr lIns="93296" tIns="46648" rIns="93296" bIns="46648">
            <a:spAutoFit/>
          </a:bodyPr>
          <a:lstStyle/>
          <a:p>
            <a:pPr algn="l"/>
            <a:r>
              <a:rPr lang="en-GB" altLang="ja-JP" sz="1600" dirty="0">
                <a:ea typeface="ＭＳ Ｐゴシック" charset="-128"/>
              </a:rPr>
              <a:t>1.5 – 4.6 </a:t>
            </a:r>
            <a:endParaRPr lang="en-US" sz="1600" dirty="0"/>
          </a:p>
        </p:txBody>
      </p:sp>
      <p:sp>
        <p:nvSpPr>
          <p:cNvPr id="15386" name="Rectangle 26"/>
          <p:cNvSpPr>
            <a:spLocks noChangeArrowheads="1"/>
          </p:cNvSpPr>
          <p:nvPr/>
        </p:nvSpPr>
        <p:spPr bwMode="auto">
          <a:xfrm>
            <a:off x="6681843" y="2350250"/>
            <a:ext cx="903353" cy="340428"/>
          </a:xfrm>
          <a:prstGeom prst="rect">
            <a:avLst/>
          </a:prstGeom>
          <a:noFill/>
          <a:ln w="9525">
            <a:noFill/>
            <a:miter lim="800000"/>
            <a:headEnd/>
            <a:tailEnd/>
          </a:ln>
        </p:spPr>
        <p:txBody>
          <a:bodyPr wrap="none" lIns="93296" tIns="46648" rIns="93296" bIns="46648">
            <a:spAutoFit/>
          </a:bodyPr>
          <a:lstStyle/>
          <a:p>
            <a:pPr algn="l">
              <a:buSzPct val="120000"/>
            </a:pPr>
            <a:r>
              <a:rPr lang="en-GB" altLang="ja-JP" sz="1600" dirty="0" smtClean="0">
                <a:ea typeface="ＭＳ Ｐゴシック" charset="-128"/>
              </a:rPr>
              <a:t>1.7 </a:t>
            </a:r>
            <a:r>
              <a:rPr lang="en-GB" altLang="ja-JP" sz="1600" dirty="0">
                <a:ea typeface="ＭＳ Ｐゴシック" charset="-128"/>
              </a:rPr>
              <a:t>– </a:t>
            </a:r>
            <a:r>
              <a:rPr lang="en-GB" altLang="ja-JP" sz="1600" dirty="0" smtClean="0">
                <a:ea typeface="ＭＳ Ｐゴシック" charset="-128"/>
              </a:rPr>
              <a:t>2.5</a:t>
            </a:r>
            <a:endParaRPr lang="en-US" sz="1600" dirty="0">
              <a:ea typeface="ＭＳ Ｐゴシック" charset="-128"/>
            </a:endParaRPr>
          </a:p>
        </p:txBody>
      </p:sp>
      <p:sp>
        <p:nvSpPr>
          <p:cNvPr id="15388" name="Rectangle 28"/>
          <p:cNvSpPr>
            <a:spLocks noChangeArrowheads="1"/>
          </p:cNvSpPr>
          <p:nvPr/>
        </p:nvSpPr>
        <p:spPr bwMode="auto">
          <a:xfrm>
            <a:off x="6662405" y="2787581"/>
            <a:ext cx="903353" cy="340428"/>
          </a:xfrm>
          <a:prstGeom prst="rect">
            <a:avLst/>
          </a:prstGeom>
          <a:noFill/>
          <a:ln w="9525">
            <a:noFill/>
            <a:miter lim="800000"/>
            <a:headEnd/>
            <a:tailEnd/>
          </a:ln>
        </p:spPr>
        <p:txBody>
          <a:bodyPr wrap="none" lIns="93296" tIns="46648" rIns="93296" bIns="46648">
            <a:spAutoFit/>
          </a:bodyPr>
          <a:lstStyle/>
          <a:p>
            <a:pPr algn="l">
              <a:buSzPct val="120000"/>
            </a:pPr>
            <a:r>
              <a:rPr lang="en-GB" sz="1600" dirty="0"/>
              <a:t>1.4 – 2.9</a:t>
            </a:r>
            <a:endParaRPr lang="en-US" sz="1600" dirty="0"/>
          </a:p>
        </p:txBody>
      </p:sp>
      <p:sp>
        <p:nvSpPr>
          <p:cNvPr id="15389" name="Rectangle 29"/>
          <p:cNvSpPr>
            <a:spLocks noChangeArrowheads="1"/>
          </p:cNvSpPr>
          <p:nvPr/>
        </p:nvSpPr>
        <p:spPr bwMode="auto">
          <a:xfrm>
            <a:off x="6749876" y="3155263"/>
            <a:ext cx="606798" cy="340428"/>
          </a:xfrm>
          <a:prstGeom prst="rect">
            <a:avLst/>
          </a:prstGeom>
          <a:noFill/>
          <a:ln w="9525">
            <a:noFill/>
            <a:miter lim="800000"/>
            <a:headEnd/>
            <a:tailEnd/>
          </a:ln>
        </p:spPr>
        <p:txBody>
          <a:bodyPr wrap="none" lIns="93296" tIns="46648" rIns="93296" bIns="46648">
            <a:spAutoFit/>
          </a:bodyPr>
          <a:lstStyle/>
          <a:p>
            <a:pPr algn="l">
              <a:buSzPct val="120000"/>
            </a:pPr>
            <a:r>
              <a:rPr lang="en-GB" sz="1600" dirty="0">
                <a:sym typeface="Symbol" pitchFamily="18" charset="2"/>
              </a:rPr>
              <a:t> 0.8</a:t>
            </a:r>
          </a:p>
        </p:txBody>
      </p:sp>
      <p:sp>
        <p:nvSpPr>
          <p:cNvPr id="15390" name="Rectangle 30"/>
          <p:cNvSpPr>
            <a:spLocks noChangeArrowheads="1"/>
          </p:cNvSpPr>
          <p:nvPr/>
        </p:nvSpPr>
        <p:spPr bwMode="auto">
          <a:xfrm>
            <a:off x="6652686" y="3542383"/>
            <a:ext cx="903353" cy="340428"/>
          </a:xfrm>
          <a:prstGeom prst="rect">
            <a:avLst/>
          </a:prstGeom>
          <a:noFill/>
          <a:ln w="9525">
            <a:noFill/>
            <a:miter lim="800000"/>
            <a:headEnd/>
            <a:tailEnd/>
          </a:ln>
        </p:spPr>
        <p:txBody>
          <a:bodyPr wrap="none" lIns="93296" tIns="46648" rIns="93296" bIns="46648">
            <a:spAutoFit/>
          </a:bodyPr>
          <a:lstStyle/>
          <a:p>
            <a:pPr algn="l">
              <a:buSzPct val="120000"/>
            </a:pPr>
            <a:r>
              <a:rPr lang="en-GB" sz="1600" dirty="0"/>
              <a:t>1.3 – 4.2</a:t>
            </a:r>
            <a:endParaRPr lang="en-US" sz="1600" dirty="0"/>
          </a:p>
        </p:txBody>
      </p:sp>
      <p:sp>
        <p:nvSpPr>
          <p:cNvPr id="15391" name="Rectangle 31"/>
          <p:cNvSpPr>
            <a:spLocks noChangeArrowheads="1"/>
          </p:cNvSpPr>
          <p:nvPr/>
        </p:nvSpPr>
        <p:spPr bwMode="auto">
          <a:xfrm>
            <a:off x="6652686" y="3953798"/>
            <a:ext cx="903353" cy="340428"/>
          </a:xfrm>
          <a:prstGeom prst="rect">
            <a:avLst/>
          </a:prstGeom>
          <a:noFill/>
          <a:ln w="9525">
            <a:noFill/>
            <a:miter lim="800000"/>
            <a:headEnd/>
            <a:tailEnd/>
          </a:ln>
        </p:spPr>
        <p:txBody>
          <a:bodyPr wrap="none" lIns="93296" tIns="46648" rIns="93296" bIns="46648">
            <a:spAutoFit/>
          </a:bodyPr>
          <a:lstStyle/>
          <a:p>
            <a:pPr algn="l">
              <a:buSzPct val="120000"/>
            </a:pPr>
            <a:r>
              <a:rPr lang="en-GB" sz="1600" dirty="0"/>
              <a:t>1.1 – 4.3</a:t>
            </a:r>
            <a:endParaRPr lang="en-US" sz="1600" dirty="0"/>
          </a:p>
        </p:txBody>
      </p:sp>
      <p:sp>
        <p:nvSpPr>
          <p:cNvPr id="495648" name="Rectangle 32"/>
          <p:cNvSpPr>
            <a:spLocks noChangeArrowheads="1"/>
          </p:cNvSpPr>
          <p:nvPr/>
        </p:nvSpPr>
        <p:spPr bwMode="auto">
          <a:xfrm>
            <a:off x="6284981" y="4523948"/>
            <a:ext cx="1200302" cy="374161"/>
          </a:xfrm>
          <a:prstGeom prst="rect">
            <a:avLst/>
          </a:prstGeom>
          <a:noFill/>
          <a:ln w="9525">
            <a:noFill/>
            <a:miter lim="800000"/>
            <a:headEnd/>
            <a:tailEnd/>
          </a:ln>
        </p:spPr>
        <p:txBody>
          <a:bodyPr lIns="93296" tIns="46648" rIns="93296" bIns="46648">
            <a:spAutoFit/>
          </a:bodyPr>
          <a:lstStyle/>
          <a:p>
            <a:pPr algn="l"/>
            <a:r>
              <a:rPr lang="en-GB" b="1" dirty="0">
                <a:sym typeface="Symbol" pitchFamily="18" charset="2"/>
              </a:rPr>
              <a:t>= </a:t>
            </a:r>
            <a:r>
              <a:rPr lang="en-GB" b="1" dirty="0" smtClean="0">
                <a:sym typeface="Symbol" pitchFamily="18" charset="2"/>
              </a:rPr>
              <a:t>  </a:t>
            </a:r>
            <a:r>
              <a:rPr lang="en-GB" b="1" u="sng" dirty="0" smtClean="0">
                <a:sym typeface="Symbol" pitchFamily="18" charset="2"/>
              </a:rPr>
              <a:t>17 </a:t>
            </a:r>
            <a:r>
              <a:rPr lang="en-GB" b="1" u="sng" dirty="0">
                <a:sym typeface="Symbol" pitchFamily="18" charset="2"/>
              </a:rPr>
              <a:t>± 3</a:t>
            </a:r>
            <a:endParaRPr lang="en-US" b="1" u="sng" dirty="0">
              <a:sym typeface="Symbol" pitchFamily="18" charset="2"/>
            </a:endParaRPr>
          </a:p>
        </p:txBody>
      </p:sp>
      <p:sp>
        <p:nvSpPr>
          <p:cNvPr id="495649" name="Rectangle 33"/>
          <p:cNvSpPr>
            <a:spLocks noChangeArrowheads="1"/>
          </p:cNvSpPr>
          <p:nvPr/>
        </p:nvSpPr>
        <p:spPr bwMode="auto">
          <a:xfrm>
            <a:off x="3942760" y="4523948"/>
            <a:ext cx="2616284" cy="546409"/>
          </a:xfrm>
          <a:prstGeom prst="rect">
            <a:avLst/>
          </a:prstGeom>
          <a:noFill/>
          <a:ln w="9525">
            <a:noFill/>
            <a:miter lim="800000"/>
            <a:headEnd/>
            <a:tailEnd/>
          </a:ln>
        </p:spPr>
        <p:txBody>
          <a:bodyPr wrap="square" lIns="93296" tIns="46648" rIns="93296" bIns="46648">
            <a:spAutoFit/>
          </a:bodyPr>
          <a:lstStyle/>
          <a:p>
            <a:pPr algn="l">
              <a:lnSpc>
                <a:spcPct val="90000"/>
              </a:lnSpc>
            </a:pPr>
            <a:r>
              <a:rPr lang="en-US" sz="1600" b="1" dirty="0" err="1" smtClean="0"/>
              <a:t>Potencial</a:t>
            </a:r>
            <a:r>
              <a:rPr lang="en-US" sz="1600" b="1" dirty="0" smtClean="0"/>
              <a:t> de </a:t>
            </a:r>
            <a:r>
              <a:rPr lang="en-US" sz="1600" b="1" dirty="0" err="1" smtClean="0"/>
              <a:t>Reducción</a:t>
            </a:r>
            <a:r>
              <a:rPr lang="en-US" sz="1600" b="1" dirty="0" smtClean="0"/>
              <a:t> de </a:t>
            </a:r>
            <a:r>
              <a:rPr lang="en-US" sz="1600" b="1" dirty="0" err="1" smtClean="0"/>
              <a:t>Emisiones</a:t>
            </a:r>
            <a:r>
              <a:rPr lang="en-US" sz="1600" b="1" dirty="0" smtClean="0"/>
              <a:t> Total</a:t>
            </a:r>
          </a:p>
        </p:txBody>
      </p:sp>
      <p:sp>
        <p:nvSpPr>
          <p:cNvPr id="495651" name="Rectangle 35"/>
          <p:cNvSpPr>
            <a:spLocks noChangeArrowheads="1"/>
          </p:cNvSpPr>
          <p:nvPr/>
        </p:nvSpPr>
        <p:spPr bwMode="auto">
          <a:xfrm>
            <a:off x="4184048" y="5290087"/>
            <a:ext cx="4204376" cy="592805"/>
          </a:xfrm>
          <a:prstGeom prst="rect">
            <a:avLst/>
          </a:prstGeom>
          <a:noFill/>
          <a:ln w="9525">
            <a:noFill/>
            <a:miter lim="800000"/>
            <a:headEnd/>
            <a:tailEnd/>
          </a:ln>
        </p:spPr>
        <p:txBody>
          <a:bodyPr wrap="square" lIns="93296" tIns="46648" rIns="93296" bIns="46648">
            <a:spAutoFit/>
          </a:bodyPr>
          <a:lstStyle/>
          <a:p>
            <a:pPr algn="l">
              <a:lnSpc>
                <a:spcPct val="90000"/>
              </a:lnSpc>
            </a:pPr>
            <a:r>
              <a:rPr lang="en-GB" b="1" dirty="0" err="1" smtClean="0"/>
              <a:t>Brecha</a:t>
            </a:r>
            <a:r>
              <a:rPr lang="en-GB" b="1" dirty="0" smtClean="0"/>
              <a:t> en 2020      =   14 </a:t>
            </a:r>
          </a:p>
          <a:p>
            <a:pPr algn="l">
              <a:lnSpc>
                <a:spcPct val="90000"/>
              </a:lnSpc>
            </a:pPr>
            <a:r>
              <a:rPr lang="en-GB" dirty="0" smtClean="0"/>
              <a:t>(</a:t>
            </a:r>
            <a:r>
              <a:rPr lang="en-GB" dirty="0" err="1" smtClean="0"/>
              <a:t>relativo</a:t>
            </a:r>
            <a:r>
              <a:rPr lang="en-GB" dirty="0" smtClean="0"/>
              <a:t> al “business-as-usual”)</a:t>
            </a:r>
            <a:endParaRPr lang="en-US" dirty="0"/>
          </a:p>
        </p:txBody>
      </p:sp>
      <p:pic>
        <p:nvPicPr>
          <p:cNvPr id="15397" name="Picture 39" descr="UNEP-SHORT-CYAN-HIGH-RES"/>
          <p:cNvPicPr>
            <a:picLocks noChangeAspect="1" noChangeArrowheads="1"/>
          </p:cNvPicPr>
          <p:nvPr/>
        </p:nvPicPr>
        <p:blipFill>
          <a:blip r:embed="rId7" cstate="print"/>
          <a:srcRect/>
          <a:stretch>
            <a:fillRect/>
          </a:stretch>
        </p:blipFill>
        <p:spPr bwMode="auto">
          <a:xfrm>
            <a:off x="8217452" y="0"/>
            <a:ext cx="631738" cy="693251"/>
          </a:xfrm>
          <a:prstGeom prst="rect">
            <a:avLst/>
          </a:prstGeom>
          <a:noFill/>
          <a:ln w="9525">
            <a:noFill/>
            <a:miter lim="800000"/>
            <a:headEnd/>
            <a:tailEnd/>
          </a:ln>
        </p:spPr>
      </p:pic>
      <p:sp>
        <p:nvSpPr>
          <p:cNvPr id="15398" name="Text Box 19"/>
          <p:cNvSpPr txBox="1">
            <a:spLocks noChangeArrowheads="1"/>
          </p:cNvSpPr>
          <p:nvPr/>
        </p:nvSpPr>
        <p:spPr bwMode="auto">
          <a:xfrm>
            <a:off x="1746188" y="6211722"/>
            <a:ext cx="1200302" cy="374942"/>
          </a:xfrm>
          <a:prstGeom prst="rect">
            <a:avLst/>
          </a:prstGeom>
          <a:noFill/>
          <a:ln w="9525">
            <a:noFill/>
            <a:miter lim="800000"/>
            <a:headEnd/>
            <a:tailEnd/>
          </a:ln>
        </p:spPr>
        <p:txBody>
          <a:bodyPr lIns="91420" tIns="45711" rIns="91420" bIns="45711">
            <a:spAutoFit/>
          </a:bodyPr>
          <a:lstStyle/>
          <a:p>
            <a:pPr defTabSz="456763">
              <a:spcBef>
                <a:spcPct val="50000"/>
              </a:spcBef>
            </a:pPr>
            <a:r>
              <a:rPr lang="en-US" dirty="0" err="1" smtClean="0"/>
              <a:t>Año</a:t>
            </a:r>
            <a:endParaRPr lang="en-US" dirty="0"/>
          </a:p>
        </p:txBody>
      </p:sp>
      <p:sp>
        <p:nvSpPr>
          <p:cNvPr id="15399" name="Text Box 19"/>
          <p:cNvSpPr txBox="1">
            <a:spLocks noChangeArrowheads="1"/>
          </p:cNvSpPr>
          <p:nvPr/>
        </p:nvSpPr>
        <p:spPr bwMode="auto">
          <a:xfrm>
            <a:off x="3145731" y="6046509"/>
            <a:ext cx="976764" cy="370921"/>
          </a:xfrm>
          <a:prstGeom prst="rect">
            <a:avLst/>
          </a:prstGeom>
          <a:noFill/>
          <a:ln w="9525">
            <a:noFill/>
            <a:miter lim="800000"/>
            <a:headEnd/>
            <a:tailEnd/>
          </a:ln>
        </p:spPr>
        <p:txBody>
          <a:bodyPr lIns="91420" tIns="45711" rIns="91420" bIns="45711">
            <a:spAutoFit/>
          </a:bodyPr>
          <a:lstStyle/>
          <a:p>
            <a:pPr defTabSz="456763">
              <a:spcBef>
                <a:spcPct val="50000"/>
              </a:spcBef>
            </a:pPr>
            <a:r>
              <a:rPr lang="en-US" dirty="0"/>
              <a:t>2020</a:t>
            </a:r>
          </a:p>
        </p:txBody>
      </p:sp>
      <p:sp>
        <p:nvSpPr>
          <p:cNvPr id="15400" name="Text Box 19"/>
          <p:cNvSpPr txBox="1">
            <a:spLocks noChangeArrowheads="1"/>
          </p:cNvSpPr>
          <p:nvPr/>
        </p:nvSpPr>
        <p:spPr bwMode="auto">
          <a:xfrm>
            <a:off x="733788" y="6075664"/>
            <a:ext cx="879573" cy="370921"/>
          </a:xfrm>
          <a:prstGeom prst="rect">
            <a:avLst/>
          </a:prstGeom>
          <a:noFill/>
          <a:ln w="9525">
            <a:noFill/>
            <a:miter lim="800000"/>
            <a:headEnd/>
            <a:tailEnd/>
          </a:ln>
        </p:spPr>
        <p:txBody>
          <a:bodyPr lIns="91420" tIns="45711" rIns="91420" bIns="45711">
            <a:spAutoFit/>
          </a:bodyPr>
          <a:lstStyle/>
          <a:p>
            <a:pPr defTabSz="456763">
              <a:spcBef>
                <a:spcPct val="50000"/>
              </a:spcBef>
            </a:pPr>
            <a:r>
              <a:rPr lang="en-US" dirty="0"/>
              <a:t>2010</a:t>
            </a:r>
          </a:p>
        </p:txBody>
      </p:sp>
      <p:sp>
        <p:nvSpPr>
          <p:cNvPr id="15401" name="Text Box 43"/>
          <p:cNvSpPr txBox="1">
            <a:spLocks noChangeArrowheads="1"/>
          </p:cNvSpPr>
          <p:nvPr/>
        </p:nvSpPr>
        <p:spPr bwMode="auto">
          <a:xfrm>
            <a:off x="944367" y="1747706"/>
            <a:ext cx="2002123" cy="596653"/>
          </a:xfrm>
          <a:prstGeom prst="rect">
            <a:avLst/>
          </a:prstGeom>
          <a:noFill/>
          <a:ln w="9525">
            <a:noFill/>
            <a:miter lim="800000"/>
            <a:headEnd/>
            <a:tailEnd/>
          </a:ln>
        </p:spPr>
        <p:txBody>
          <a:bodyPr lIns="93296" tIns="46648" rIns="93296" bIns="46648">
            <a:spAutoFit/>
          </a:bodyPr>
          <a:lstStyle/>
          <a:p>
            <a:pPr algn="l">
              <a:spcBef>
                <a:spcPct val="50000"/>
              </a:spcBef>
            </a:pPr>
            <a:r>
              <a:rPr lang="en-US" sz="1600" dirty="0" err="1" smtClean="0">
                <a:solidFill>
                  <a:schemeClr val="tx2"/>
                </a:solidFill>
              </a:rPr>
              <a:t>Emisiones</a:t>
            </a:r>
            <a:r>
              <a:rPr lang="en-US" sz="1600" dirty="0" smtClean="0">
                <a:solidFill>
                  <a:schemeClr val="tx2"/>
                </a:solidFill>
              </a:rPr>
              <a:t> </a:t>
            </a:r>
            <a:r>
              <a:rPr lang="en-US" sz="1600" dirty="0" err="1" smtClean="0">
                <a:solidFill>
                  <a:schemeClr val="tx2"/>
                </a:solidFill>
              </a:rPr>
              <a:t>totales</a:t>
            </a:r>
            <a:r>
              <a:rPr lang="en-US" sz="1600" dirty="0" smtClean="0">
                <a:solidFill>
                  <a:schemeClr val="tx2"/>
                </a:solidFill>
              </a:rPr>
              <a:t> de GEI</a:t>
            </a:r>
            <a:endParaRPr lang="en-US" sz="1600" dirty="0">
              <a:solidFill>
                <a:schemeClr val="tx2"/>
              </a:solidFill>
            </a:endParaRPr>
          </a:p>
        </p:txBody>
      </p:sp>
      <p:sp>
        <p:nvSpPr>
          <p:cNvPr id="495660" name="Rectangle 44"/>
          <p:cNvSpPr>
            <a:spLocks noChangeArrowheads="1"/>
          </p:cNvSpPr>
          <p:nvPr>
            <p:custDataLst>
              <p:tags r:id="rId1"/>
            </p:custDataLst>
          </p:nvPr>
        </p:nvSpPr>
        <p:spPr bwMode="auto">
          <a:xfrm>
            <a:off x="4184050" y="6087002"/>
            <a:ext cx="4786628" cy="566821"/>
          </a:xfrm>
          <a:prstGeom prst="rect">
            <a:avLst/>
          </a:prstGeom>
          <a:solidFill>
            <a:schemeClr val="bg1"/>
          </a:solidFill>
          <a:ln w="28575">
            <a:solidFill>
              <a:schemeClr val="tx1"/>
            </a:solidFill>
            <a:miter lim="800000"/>
            <a:headEnd/>
            <a:tailEnd/>
          </a:ln>
        </p:spPr>
        <p:txBody>
          <a:bodyPr wrap="square" lIns="0" tIns="0" rIns="0" bIns="0">
            <a:spAutoFit/>
          </a:bodyPr>
          <a:lstStyle/>
          <a:p>
            <a:pPr marL="116620" lvl="1" indent="-115001" defTabSz="913526">
              <a:lnSpc>
                <a:spcPct val="95000"/>
              </a:lnSpc>
              <a:buSzPct val="120000"/>
            </a:pPr>
            <a:r>
              <a:rPr lang="en-GB" sz="2000" b="1" dirty="0"/>
              <a:t> </a:t>
            </a:r>
            <a:r>
              <a:rPr lang="en-GB" b="1" dirty="0" err="1" smtClean="0"/>
              <a:t>Potencial</a:t>
            </a:r>
            <a:r>
              <a:rPr lang="en-GB" b="1" dirty="0" smtClean="0"/>
              <a:t> en </a:t>
            </a:r>
            <a:r>
              <a:rPr lang="en-GB" b="1" dirty="0" err="1" smtClean="0"/>
              <a:t>sectores</a:t>
            </a:r>
            <a:r>
              <a:rPr lang="en-GB" b="1" dirty="0" smtClean="0"/>
              <a:t> lo </a:t>
            </a:r>
            <a:r>
              <a:rPr lang="en-GB" b="1" dirty="0" err="1" smtClean="0"/>
              <a:t>suficientemente</a:t>
            </a:r>
            <a:r>
              <a:rPr lang="en-GB" b="1" dirty="0" smtClean="0"/>
              <a:t> </a:t>
            </a:r>
            <a:r>
              <a:rPr lang="en-GB" b="1" dirty="0" err="1" smtClean="0"/>
              <a:t>grandes</a:t>
            </a:r>
            <a:r>
              <a:rPr lang="en-GB" b="1" dirty="0" smtClean="0"/>
              <a:t> </a:t>
            </a:r>
            <a:r>
              <a:rPr lang="en-GB" b="1" dirty="0" err="1" smtClean="0"/>
              <a:t>para</a:t>
            </a:r>
            <a:r>
              <a:rPr lang="en-GB" b="1" dirty="0" smtClean="0"/>
              <a:t> </a:t>
            </a:r>
            <a:r>
              <a:rPr lang="en-GB" b="1" dirty="0" err="1" smtClean="0"/>
              <a:t>superar</a:t>
            </a:r>
            <a:r>
              <a:rPr lang="en-GB" b="1" dirty="0" smtClean="0"/>
              <a:t> la </a:t>
            </a:r>
            <a:r>
              <a:rPr lang="en-GB" b="1" dirty="0" err="1" smtClean="0"/>
              <a:t>brecha</a:t>
            </a:r>
            <a:r>
              <a:rPr lang="en-GB" b="1" dirty="0" smtClean="0"/>
              <a:t>. </a:t>
            </a:r>
            <a:endParaRPr lang="en-GB" b="1" dirty="0"/>
          </a:p>
        </p:txBody>
      </p:sp>
      <p:sp>
        <p:nvSpPr>
          <p:cNvPr id="15404" name="Rectangle 46"/>
          <p:cNvSpPr>
            <a:spLocks noChangeArrowheads="1"/>
          </p:cNvSpPr>
          <p:nvPr>
            <p:custDataLst>
              <p:tags r:id="rId2"/>
            </p:custDataLst>
          </p:nvPr>
        </p:nvSpPr>
        <p:spPr bwMode="auto">
          <a:xfrm>
            <a:off x="4354131" y="1130582"/>
            <a:ext cx="3825415" cy="470898"/>
          </a:xfrm>
          <a:prstGeom prst="rect">
            <a:avLst/>
          </a:prstGeom>
          <a:noFill/>
          <a:ln w="9525">
            <a:noFill/>
            <a:miter lim="800000"/>
            <a:headEnd/>
            <a:tailEnd/>
          </a:ln>
        </p:spPr>
        <p:txBody>
          <a:bodyPr wrap="square" lIns="0" tIns="0" rIns="0" bIns="0">
            <a:spAutoFit/>
          </a:bodyPr>
          <a:lstStyle/>
          <a:p>
            <a:pPr marL="272114" lvl="1" indent="-270495" defTabSz="913526">
              <a:lnSpc>
                <a:spcPct val="90000"/>
              </a:lnSpc>
              <a:buSzPct val="120000"/>
            </a:pPr>
            <a:r>
              <a:rPr lang="en-GB" sz="1600" b="1" dirty="0" err="1" smtClean="0"/>
              <a:t>Potencial</a:t>
            </a:r>
            <a:r>
              <a:rPr lang="en-GB" sz="1600" b="1" dirty="0" smtClean="0"/>
              <a:t> de </a:t>
            </a:r>
            <a:r>
              <a:rPr lang="en-GB" sz="1600" b="1" dirty="0" err="1" smtClean="0"/>
              <a:t>reducción</a:t>
            </a:r>
            <a:r>
              <a:rPr lang="en-GB" sz="1600" b="1" dirty="0" smtClean="0"/>
              <a:t> de </a:t>
            </a:r>
            <a:r>
              <a:rPr lang="en-GB" sz="1600" b="1" dirty="0" err="1" smtClean="0"/>
              <a:t>emisiones</a:t>
            </a:r>
            <a:endParaRPr lang="en-GB" sz="1600" b="1" dirty="0" smtClean="0"/>
          </a:p>
          <a:p>
            <a:pPr marL="272114" lvl="1" indent="-270495" defTabSz="913526">
              <a:lnSpc>
                <a:spcPct val="90000"/>
              </a:lnSpc>
              <a:buSzPct val="120000"/>
            </a:pPr>
            <a:r>
              <a:rPr lang="en-GB" sz="1600" b="1" dirty="0" smtClean="0"/>
              <a:t> (</a:t>
            </a:r>
            <a:r>
              <a:rPr lang="en-GB" sz="1600" b="1" dirty="0" err="1" smtClean="0"/>
              <a:t>Gt</a:t>
            </a:r>
            <a:r>
              <a:rPr lang="en-GB" sz="1600" b="1" dirty="0" smtClean="0"/>
              <a:t>/year </a:t>
            </a:r>
            <a:r>
              <a:rPr lang="en-GB" sz="1600" b="1" dirty="0"/>
              <a:t>equivalent CO</a:t>
            </a:r>
            <a:r>
              <a:rPr lang="en-GB" sz="1600" b="1" baseline="-25000" dirty="0"/>
              <a:t>2</a:t>
            </a:r>
            <a:r>
              <a:rPr lang="en-GB" sz="1600" b="1" dirty="0"/>
              <a:t>)</a:t>
            </a:r>
            <a:r>
              <a:rPr lang="en-GB" b="1" dirty="0"/>
              <a:t>   </a:t>
            </a:r>
          </a:p>
        </p:txBody>
      </p:sp>
      <p:sp>
        <p:nvSpPr>
          <p:cNvPr id="15405" name="Line 50"/>
          <p:cNvSpPr>
            <a:spLocks noChangeShapeType="1"/>
          </p:cNvSpPr>
          <p:nvPr/>
        </p:nvSpPr>
        <p:spPr bwMode="auto">
          <a:xfrm>
            <a:off x="4738034" y="1127342"/>
            <a:ext cx="3182986" cy="0"/>
          </a:xfrm>
          <a:prstGeom prst="line">
            <a:avLst/>
          </a:prstGeom>
          <a:noFill/>
          <a:ln w="12700">
            <a:solidFill>
              <a:schemeClr val="tx1"/>
            </a:solidFill>
            <a:round/>
            <a:headEnd/>
            <a:tailEnd/>
          </a:ln>
        </p:spPr>
        <p:txBody>
          <a:bodyPr lIns="93296" tIns="46648" rIns="93296" bIns="46648"/>
          <a:lstStyle/>
          <a:p>
            <a:endParaRPr lang="en-US"/>
          </a:p>
        </p:txBody>
      </p:sp>
      <p:sp>
        <p:nvSpPr>
          <p:cNvPr id="15406" name="Line 51"/>
          <p:cNvSpPr>
            <a:spLocks noChangeShapeType="1"/>
          </p:cNvSpPr>
          <p:nvPr/>
        </p:nvSpPr>
        <p:spPr bwMode="auto">
          <a:xfrm>
            <a:off x="5083060" y="1650521"/>
            <a:ext cx="2575546" cy="0"/>
          </a:xfrm>
          <a:prstGeom prst="line">
            <a:avLst/>
          </a:prstGeom>
          <a:noFill/>
          <a:ln w="12700">
            <a:solidFill>
              <a:schemeClr val="tx1"/>
            </a:solidFill>
            <a:round/>
            <a:headEnd/>
            <a:tailEnd/>
          </a:ln>
        </p:spPr>
        <p:txBody>
          <a:bodyPr lIns="93296" tIns="46648" rIns="93296" bIns="46648"/>
          <a:lstStyle/>
          <a:p>
            <a:endParaRPr lang="en-US"/>
          </a:p>
        </p:txBody>
      </p:sp>
      <p:sp>
        <p:nvSpPr>
          <p:cNvPr id="495668" name="Rectangle 52"/>
          <p:cNvSpPr>
            <a:spLocks noChangeArrowheads="1"/>
          </p:cNvSpPr>
          <p:nvPr/>
        </p:nvSpPr>
        <p:spPr bwMode="auto">
          <a:xfrm>
            <a:off x="7236296" y="4523948"/>
            <a:ext cx="1657097" cy="374161"/>
          </a:xfrm>
          <a:prstGeom prst="rect">
            <a:avLst/>
          </a:prstGeom>
          <a:noFill/>
          <a:ln w="9525">
            <a:noFill/>
            <a:miter lim="800000"/>
            <a:headEnd/>
            <a:tailEnd/>
          </a:ln>
        </p:spPr>
        <p:txBody>
          <a:bodyPr lIns="93296" tIns="46648" rIns="93296" bIns="46648">
            <a:spAutoFit/>
          </a:bodyPr>
          <a:lstStyle/>
          <a:p>
            <a:pPr algn="l"/>
            <a:r>
              <a:rPr lang="en-GB" dirty="0" err="1" smtClean="0"/>
              <a:t>Gt</a:t>
            </a:r>
            <a:r>
              <a:rPr lang="en-GB" dirty="0" smtClean="0"/>
              <a:t>/</a:t>
            </a:r>
            <a:r>
              <a:rPr lang="en-GB" dirty="0" err="1" smtClean="0"/>
              <a:t>año</a:t>
            </a:r>
            <a:r>
              <a:rPr lang="en-GB" dirty="0" smtClean="0"/>
              <a:t> </a:t>
            </a:r>
            <a:r>
              <a:rPr lang="en-GB" dirty="0"/>
              <a:t>CO</a:t>
            </a:r>
            <a:r>
              <a:rPr lang="en-GB" baseline="-25000" dirty="0"/>
              <a:t>2</a:t>
            </a:r>
            <a:r>
              <a:rPr lang="en-GB" dirty="0"/>
              <a:t>e</a:t>
            </a:r>
            <a:endParaRPr lang="en-US" baseline="-25000" dirty="0"/>
          </a:p>
        </p:txBody>
      </p:sp>
      <p:sp>
        <p:nvSpPr>
          <p:cNvPr id="495669" name="Rectangle 53"/>
          <p:cNvSpPr>
            <a:spLocks noChangeArrowheads="1"/>
          </p:cNvSpPr>
          <p:nvPr/>
        </p:nvSpPr>
        <p:spPr bwMode="auto">
          <a:xfrm>
            <a:off x="6732240" y="5265791"/>
            <a:ext cx="2188405" cy="374161"/>
          </a:xfrm>
          <a:prstGeom prst="rect">
            <a:avLst/>
          </a:prstGeom>
          <a:noFill/>
          <a:ln w="9525">
            <a:noFill/>
            <a:miter lim="800000"/>
            <a:headEnd/>
            <a:tailEnd/>
          </a:ln>
        </p:spPr>
        <p:txBody>
          <a:bodyPr lIns="93296" tIns="46648" rIns="93296" bIns="46648">
            <a:spAutoFit/>
          </a:bodyPr>
          <a:lstStyle/>
          <a:p>
            <a:pPr algn="l"/>
            <a:r>
              <a:rPr lang="en-GB" b="1" dirty="0"/>
              <a:t> </a:t>
            </a:r>
            <a:r>
              <a:rPr lang="en-GB" dirty="0" err="1" smtClean="0"/>
              <a:t>Gt</a:t>
            </a:r>
            <a:r>
              <a:rPr lang="en-GB" dirty="0" smtClean="0"/>
              <a:t>/</a:t>
            </a:r>
            <a:r>
              <a:rPr lang="en-GB" dirty="0" err="1" smtClean="0"/>
              <a:t>año</a:t>
            </a:r>
            <a:r>
              <a:rPr lang="en-GB" dirty="0" smtClean="0"/>
              <a:t> </a:t>
            </a:r>
            <a:r>
              <a:rPr lang="en-GB" dirty="0"/>
              <a:t>CO</a:t>
            </a:r>
            <a:r>
              <a:rPr lang="en-GB" baseline="-25000" dirty="0"/>
              <a:t>2</a:t>
            </a:r>
            <a:r>
              <a:rPr lang="en-GB" dirty="0"/>
              <a:t>e</a:t>
            </a:r>
            <a:endParaRPr lang="en-US" baseline="-25000" dirty="0"/>
          </a:p>
        </p:txBody>
      </p:sp>
      <p:sp>
        <p:nvSpPr>
          <p:cNvPr id="50" name="Rectangle 64"/>
          <p:cNvSpPr>
            <a:spLocks noChangeArrowheads="1"/>
          </p:cNvSpPr>
          <p:nvPr/>
        </p:nvSpPr>
        <p:spPr bwMode="auto">
          <a:xfrm>
            <a:off x="431701" y="195990"/>
            <a:ext cx="7883751" cy="694002"/>
          </a:xfrm>
          <a:prstGeom prst="rect">
            <a:avLst/>
          </a:prstGeom>
          <a:noFill/>
          <a:ln w="9525">
            <a:noFill/>
            <a:miter lim="800000"/>
            <a:headEnd/>
            <a:tailEnd/>
          </a:ln>
        </p:spPr>
        <p:txBody>
          <a:bodyPr wrap="square" lIns="0" tIns="0" rIns="0" bIns="0">
            <a:spAutoFit/>
          </a:bodyPr>
          <a:lstStyle/>
          <a:p>
            <a:pPr defTabSz="913526">
              <a:lnSpc>
                <a:spcPct val="85000"/>
              </a:lnSpc>
            </a:pPr>
            <a:r>
              <a:rPr lang="en-US" sz="2900" b="1" dirty="0" smtClean="0"/>
              <a:t>¿</a:t>
            </a:r>
            <a:r>
              <a:rPr lang="en-US" sz="2900" b="1" dirty="0" err="1" smtClean="0"/>
              <a:t>Cómo</a:t>
            </a:r>
            <a:r>
              <a:rPr lang="en-US" sz="2900" b="1" dirty="0" smtClean="0"/>
              <a:t> se </a:t>
            </a:r>
            <a:r>
              <a:rPr lang="en-US" sz="2900" b="1" dirty="0" err="1" smtClean="0"/>
              <a:t>puede</a:t>
            </a:r>
            <a:r>
              <a:rPr lang="en-US" sz="2900" b="1" dirty="0" smtClean="0"/>
              <a:t> </a:t>
            </a:r>
            <a:r>
              <a:rPr lang="en-US" sz="2900" b="1" dirty="0" err="1" smtClean="0"/>
              <a:t>superar</a:t>
            </a:r>
            <a:r>
              <a:rPr lang="en-US" sz="2900" b="1" dirty="0" smtClean="0"/>
              <a:t> la </a:t>
            </a:r>
            <a:r>
              <a:rPr lang="en-US" sz="2900" b="1" dirty="0" err="1" smtClean="0"/>
              <a:t>brecha</a:t>
            </a:r>
            <a:r>
              <a:rPr lang="en-US" sz="2900" b="1" dirty="0" smtClean="0"/>
              <a:t> de 2020?</a:t>
            </a:r>
          </a:p>
          <a:p>
            <a:pPr defTabSz="913526">
              <a:lnSpc>
                <a:spcPct val="85000"/>
              </a:lnSpc>
            </a:pPr>
            <a:r>
              <a:rPr lang="en-US" sz="2400" dirty="0" err="1" smtClean="0"/>
              <a:t>Estudios</a:t>
            </a:r>
            <a:r>
              <a:rPr lang="en-US" sz="2400" dirty="0" smtClean="0"/>
              <a:t> </a:t>
            </a:r>
            <a:r>
              <a:rPr lang="en-US" sz="2400" dirty="0" err="1" smtClean="0"/>
              <a:t>sectoriales</a:t>
            </a:r>
            <a:r>
              <a:rPr lang="en-US" sz="2400" dirty="0" smtClean="0"/>
              <a:t> de </a:t>
            </a:r>
            <a:r>
              <a:rPr lang="en-US" sz="2400" dirty="0" err="1" smtClean="0"/>
              <a:t>abajo</a:t>
            </a:r>
            <a:r>
              <a:rPr lang="en-US" sz="2400" dirty="0" smtClean="0"/>
              <a:t> </a:t>
            </a:r>
            <a:r>
              <a:rPr lang="en-US" sz="2400" dirty="0" err="1" smtClean="0"/>
              <a:t>hacia</a:t>
            </a:r>
            <a:r>
              <a:rPr lang="en-US" sz="2400" dirty="0" smtClean="0"/>
              <a:t> </a:t>
            </a:r>
            <a:r>
              <a:rPr lang="en-US" sz="2400" dirty="0" err="1" smtClean="0"/>
              <a:t>arriba</a:t>
            </a:r>
            <a:endParaRPr lang="en-US" sz="2400" dirty="0"/>
          </a:p>
        </p:txBody>
      </p:sp>
      <p:pic>
        <p:nvPicPr>
          <p:cNvPr id="52" name="Picture 2"/>
          <p:cNvPicPr>
            <a:picLocks noChangeAspect="1" noChangeArrowheads="1"/>
          </p:cNvPicPr>
          <p:nvPr/>
        </p:nvPicPr>
        <p:blipFill>
          <a:blip r:embed="rId8" cstate="print"/>
          <a:srcRect/>
          <a:stretch>
            <a:fillRect/>
          </a:stretch>
        </p:blipFill>
        <p:spPr bwMode="auto">
          <a:xfrm>
            <a:off x="1018882" y="4412184"/>
            <a:ext cx="1642860" cy="1319136"/>
          </a:xfrm>
          <a:prstGeom prst="rect">
            <a:avLst/>
          </a:prstGeom>
          <a:noFill/>
          <a:ln w="9525">
            <a:noFill/>
            <a:miter lim="800000"/>
            <a:headEnd/>
            <a:tailEnd/>
          </a:ln>
        </p:spPr>
      </p:pic>
      <p:pic>
        <p:nvPicPr>
          <p:cNvPr id="106499" name="Picture 3"/>
          <p:cNvPicPr>
            <a:picLocks noChangeAspect="1" noChangeArrowheads="1"/>
          </p:cNvPicPr>
          <p:nvPr/>
        </p:nvPicPr>
        <p:blipFill>
          <a:blip r:embed="rId9" cstate="print"/>
          <a:srcRect/>
          <a:stretch>
            <a:fillRect/>
          </a:stretch>
        </p:blipFill>
        <p:spPr bwMode="auto">
          <a:xfrm>
            <a:off x="4749823" y="1617008"/>
            <a:ext cx="295039" cy="343621"/>
          </a:xfrm>
          <a:prstGeom prst="rect">
            <a:avLst/>
          </a:prstGeom>
          <a:noFill/>
          <a:ln w="9525">
            <a:noFill/>
            <a:miter lim="800000"/>
            <a:headEnd/>
            <a:tailEnd/>
          </a:ln>
        </p:spPr>
      </p:pic>
      <p:pic>
        <p:nvPicPr>
          <p:cNvPr id="106500" name="Picture 4"/>
          <p:cNvPicPr>
            <a:picLocks noChangeAspect="1" noChangeArrowheads="1"/>
          </p:cNvPicPr>
          <p:nvPr/>
        </p:nvPicPr>
        <p:blipFill>
          <a:blip r:embed="rId10" cstate="print"/>
          <a:srcRect/>
          <a:stretch>
            <a:fillRect/>
          </a:stretch>
        </p:blipFill>
        <p:spPr bwMode="auto">
          <a:xfrm>
            <a:off x="4748167" y="1984791"/>
            <a:ext cx="394337" cy="284556"/>
          </a:xfrm>
          <a:prstGeom prst="rect">
            <a:avLst/>
          </a:prstGeom>
          <a:noFill/>
          <a:ln w="9525">
            <a:noFill/>
            <a:miter lim="800000"/>
            <a:headEnd/>
            <a:tailEnd/>
          </a:ln>
        </p:spPr>
      </p:pic>
      <p:pic>
        <p:nvPicPr>
          <p:cNvPr id="106501" name="Picture 5"/>
          <p:cNvPicPr>
            <a:picLocks noChangeAspect="1" noChangeArrowheads="1"/>
          </p:cNvPicPr>
          <p:nvPr/>
        </p:nvPicPr>
        <p:blipFill>
          <a:blip r:embed="rId11" cstate="print"/>
          <a:srcRect/>
          <a:stretch>
            <a:fillRect/>
          </a:stretch>
        </p:blipFill>
        <p:spPr bwMode="auto">
          <a:xfrm>
            <a:off x="4614135" y="2391499"/>
            <a:ext cx="322234" cy="240261"/>
          </a:xfrm>
          <a:prstGeom prst="rect">
            <a:avLst/>
          </a:prstGeom>
          <a:noFill/>
          <a:ln w="9525">
            <a:noFill/>
            <a:miter lim="800000"/>
            <a:headEnd/>
            <a:tailEnd/>
          </a:ln>
        </p:spPr>
      </p:pic>
      <p:pic>
        <p:nvPicPr>
          <p:cNvPr id="106502" name="Picture 6"/>
          <p:cNvPicPr>
            <a:picLocks noChangeAspect="1" noChangeArrowheads="1"/>
          </p:cNvPicPr>
          <p:nvPr/>
        </p:nvPicPr>
        <p:blipFill>
          <a:blip r:embed="rId12" cstate="print"/>
          <a:srcRect/>
          <a:stretch>
            <a:fillRect/>
          </a:stretch>
        </p:blipFill>
        <p:spPr bwMode="auto">
          <a:xfrm>
            <a:off x="4914671" y="2408335"/>
            <a:ext cx="340355" cy="172603"/>
          </a:xfrm>
          <a:prstGeom prst="rect">
            <a:avLst/>
          </a:prstGeom>
          <a:noFill/>
          <a:ln w="9525">
            <a:noFill/>
            <a:miter lim="800000"/>
            <a:headEnd/>
            <a:tailEnd/>
          </a:ln>
        </p:spPr>
      </p:pic>
      <p:pic>
        <p:nvPicPr>
          <p:cNvPr id="106503" name="Picture 7"/>
          <p:cNvPicPr>
            <a:picLocks noChangeAspect="1" noChangeArrowheads="1"/>
          </p:cNvPicPr>
          <p:nvPr/>
        </p:nvPicPr>
        <p:blipFill>
          <a:blip r:embed="rId13" cstate="print"/>
          <a:srcRect/>
          <a:stretch>
            <a:fillRect/>
          </a:stretch>
        </p:blipFill>
        <p:spPr bwMode="auto">
          <a:xfrm>
            <a:off x="4666460" y="2773908"/>
            <a:ext cx="596191" cy="252830"/>
          </a:xfrm>
          <a:prstGeom prst="rect">
            <a:avLst/>
          </a:prstGeom>
          <a:noFill/>
          <a:ln w="9525">
            <a:noFill/>
            <a:miter lim="800000"/>
            <a:headEnd/>
            <a:tailEnd/>
          </a:ln>
        </p:spPr>
      </p:pic>
      <p:pic>
        <p:nvPicPr>
          <p:cNvPr id="106504" name="Picture 8"/>
          <p:cNvPicPr>
            <a:picLocks noChangeAspect="1" noChangeArrowheads="1"/>
          </p:cNvPicPr>
          <p:nvPr/>
        </p:nvPicPr>
        <p:blipFill>
          <a:blip r:embed="rId14" cstate="print"/>
          <a:srcRect/>
          <a:stretch>
            <a:fillRect/>
          </a:stretch>
        </p:blipFill>
        <p:spPr bwMode="auto">
          <a:xfrm>
            <a:off x="4814165" y="3168297"/>
            <a:ext cx="208997" cy="345088"/>
          </a:xfrm>
          <a:prstGeom prst="rect">
            <a:avLst/>
          </a:prstGeom>
          <a:noFill/>
          <a:ln w="9525">
            <a:noFill/>
            <a:miter lim="800000"/>
            <a:headEnd/>
            <a:tailEnd/>
          </a:ln>
        </p:spPr>
      </p:pic>
      <p:pic>
        <p:nvPicPr>
          <p:cNvPr id="106505" name="Picture 9"/>
          <p:cNvPicPr>
            <a:picLocks noChangeAspect="1" noChangeArrowheads="1"/>
          </p:cNvPicPr>
          <p:nvPr/>
        </p:nvPicPr>
        <p:blipFill>
          <a:blip r:embed="rId15" cstate="print"/>
          <a:srcRect/>
          <a:stretch>
            <a:fillRect/>
          </a:stretch>
        </p:blipFill>
        <p:spPr bwMode="auto">
          <a:xfrm>
            <a:off x="4759243" y="3549579"/>
            <a:ext cx="383262" cy="292361"/>
          </a:xfrm>
          <a:prstGeom prst="rect">
            <a:avLst/>
          </a:prstGeom>
          <a:noFill/>
          <a:ln w="9525">
            <a:noFill/>
            <a:miter lim="800000"/>
            <a:headEnd/>
            <a:tailEnd/>
          </a:ln>
        </p:spPr>
      </p:pic>
      <p:pic>
        <p:nvPicPr>
          <p:cNvPr id="106506" name="Picture 10"/>
          <p:cNvPicPr>
            <a:picLocks noChangeAspect="1" noChangeArrowheads="1"/>
          </p:cNvPicPr>
          <p:nvPr/>
        </p:nvPicPr>
        <p:blipFill>
          <a:blip r:embed="rId16" cstate="print"/>
          <a:srcRect/>
          <a:stretch>
            <a:fillRect/>
          </a:stretch>
        </p:blipFill>
        <p:spPr bwMode="auto">
          <a:xfrm>
            <a:off x="4725905" y="3951992"/>
            <a:ext cx="442813" cy="322329"/>
          </a:xfrm>
          <a:prstGeom prst="rect">
            <a:avLst/>
          </a:prstGeom>
          <a:noFill/>
          <a:ln w="9525">
            <a:noFill/>
            <a:miter lim="800000"/>
            <a:headEnd/>
            <a:tailEnd/>
          </a:ln>
        </p:spPr>
      </p:pic>
      <p:pic>
        <p:nvPicPr>
          <p:cNvPr id="106507" name="Picture 11"/>
          <p:cNvPicPr>
            <a:picLocks noChangeAspect="1" noChangeArrowheads="1"/>
          </p:cNvPicPr>
          <p:nvPr/>
        </p:nvPicPr>
        <p:blipFill>
          <a:blip r:embed="rId17" cstate="print"/>
          <a:srcRect/>
          <a:stretch>
            <a:fillRect/>
          </a:stretch>
        </p:blipFill>
        <p:spPr bwMode="auto">
          <a:xfrm>
            <a:off x="3822371" y="1414865"/>
            <a:ext cx="369324" cy="3177299"/>
          </a:xfrm>
          <a:prstGeom prst="rect">
            <a:avLst/>
          </a:prstGeom>
          <a:noFill/>
          <a:ln w="9525">
            <a:noFill/>
            <a:miter lim="800000"/>
            <a:headEnd/>
            <a:tailEnd/>
          </a:ln>
        </p:spPr>
      </p:pic>
      <p:cxnSp>
        <p:nvCxnSpPr>
          <p:cNvPr id="3" name="Straight Connector 2"/>
          <p:cNvCxnSpPr/>
          <p:nvPr/>
        </p:nvCxnSpPr>
        <p:spPr bwMode="auto">
          <a:xfrm>
            <a:off x="494052" y="928114"/>
            <a:ext cx="742696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19217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5649"/>
                                        </p:tgtEl>
                                        <p:attrNameLst>
                                          <p:attrName>style.visibility</p:attrName>
                                        </p:attrNameLst>
                                      </p:cBhvr>
                                      <p:to>
                                        <p:strVal val="visible"/>
                                      </p:to>
                                    </p:set>
                                    <p:animEffect transition="in" filter="fade">
                                      <p:cBhvr>
                                        <p:cTn id="7" dur="750"/>
                                        <p:tgtEl>
                                          <p:spTgt spid="4956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5648"/>
                                        </p:tgtEl>
                                        <p:attrNameLst>
                                          <p:attrName>style.visibility</p:attrName>
                                        </p:attrNameLst>
                                      </p:cBhvr>
                                      <p:to>
                                        <p:strVal val="visible"/>
                                      </p:to>
                                    </p:set>
                                    <p:animEffect transition="in" filter="fade">
                                      <p:cBhvr>
                                        <p:cTn id="10" dur="750"/>
                                        <p:tgtEl>
                                          <p:spTgt spid="4956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5668"/>
                                        </p:tgtEl>
                                        <p:attrNameLst>
                                          <p:attrName>style.visibility</p:attrName>
                                        </p:attrNameLst>
                                      </p:cBhvr>
                                      <p:to>
                                        <p:strVal val="visible"/>
                                      </p:to>
                                    </p:set>
                                    <p:animEffect transition="in" filter="fade">
                                      <p:cBhvr>
                                        <p:cTn id="13" dur="750"/>
                                        <p:tgtEl>
                                          <p:spTgt spid="49566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95651"/>
                                        </p:tgtEl>
                                        <p:attrNameLst>
                                          <p:attrName>style.visibility</p:attrName>
                                        </p:attrNameLst>
                                      </p:cBhvr>
                                      <p:to>
                                        <p:strVal val="visible"/>
                                      </p:to>
                                    </p:set>
                                    <p:animEffect transition="in" filter="fade">
                                      <p:cBhvr>
                                        <p:cTn id="18" dur="750"/>
                                        <p:tgtEl>
                                          <p:spTgt spid="49565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95669"/>
                                        </p:tgtEl>
                                        <p:attrNameLst>
                                          <p:attrName>style.visibility</p:attrName>
                                        </p:attrNameLst>
                                      </p:cBhvr>
                                      <p:to>
                                        <p:strVal val="visible"/>
                                      </p:to>
                                    </p:set>
                                    <p:animEffect transition="in" filter="fade">
                                      <p:cBhvr>
                                        <p:cTn id="21" dur="500"/>
                                        <p:tgtEl>
                                          <p:spTgt spid="49566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95660"/>
                                        </p:tgtEl>
                                        <p:attrNameLst>
                                          <p:attrName>style.visibility</p:attrName>
                                        </p:attrNameLst>
                                      </p:cBhvr>
                                      <p:to>
                                        <p:strVal val="visible"/>
                                      </p:to>
                                    </p:set>
                                    <p:animEffect transition="in" filter="fade">
                                      <p:cBhvr>
                                        <p:cTn id="26" dur="750"/>
                                        <p:tgtEl>
                                          <p:spTgt spid="495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48" grpId="0"/>
      <p:bldP spid="495649" grpId="0"/>
      <p:bldP spid="495651" grpId="0"/>
      <p:bldP spid="495660" grpId="0" animBg="1"/>
      <p:bldP spid="495668" grpId="0"/>
      <p:bldP spid="4956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0" name="Line 10"/>
          <p:cNvSpPr>
            <a:spLocks noChangeShapeType="1"/>
          </p:cNvSpPr>
          <p:nvPr/>
        </p:nvSpPr>
        <p:spPr bwMode="auto">
          <a:xfrm flipV="1">
            <a:off x="733789" y="936213"/>
            <a:ext cx="8270905" cy="3239"/>
          </a:xfrm>
          <a:prstGeom prst="line">
            <a:avLst/>
          </a:prstGeom>
          <a:noFill/>
          <a:ln w="19050">
            <a:solidFill>
              <a:srgbClr val="000066"/>
            </a:solidFill>
            <a:round/>
            <a:headEnd/>
            <a:tailEnd/>
          </a:ln>
        </p:spPr>
        <p:txBody>
          <a:bodyPr lIns="93296" tIns="46648" rIns="93296" bIns="46648"/>
          <a:lstStyle/>
          <a:p>
            <a:endParaRPr lang="en-US"/>
          </a:p>
        </p:txBody>
      </p:sp>
      <p:sp>
        <p:nvSpPr>
          <p:cNvPr id="80971" name="Slide Number Placeholder 4"/>
          <p:cNvSpPr>
            <a:spLocks noGrp="1"/>
          </p:cNvSpPr>
          <p:nvPr>
            <p:ph type="sldNum" sz="quarter" idx="11"/>
          </p:nvPr>
        </p:nvSpPr>
        <p:spPr>
          <a:noFill/>
        </p:spPr>
        <p:txBody>
          <a:bodyPr/>
          <a:lstStyle/>
          <a:p>
            <a:fld id="{EC82BDAD-8054-4F79-9641-DAD2D696FC3A}" type="slidenum">
              <a:rPr lang="en-GB" smtClean="0">
                <a:cs typeface="Arial" charset="0"/>
              </a:rPr>
              <a:pPr/>
              <a:t>9</a:t>
            </a:fld>
            <a:endParaRPr lang="en-GB" smtClean="0">
              <a:cs typeface="Arial" charset="0"/>
            </a:endParaRPr>
          </a:p>
        </p:txBody>
      </p:sp>
      <p:sp>
        <p:nvSpPr>
          <p:cNvPr id="80972" name="Rectangle 2"/>
          <p:cNvSpPr>
            <a:spLocks noGrp="1" noChangeArrowheads="1"/>
          </p:cNvSpPr>
          <p:nvPr>
            <p:ph type="title"/>
          </p:nvPr>
        </p:nvSpPr>
        <p:spPr>
          <a:xfrm>
            <a:off x="764565" y="468107"/>
            <a:ext cx="7883764" cy="370921"/>
          </a:xfrm>
        </p:spPr>
        <p:txBody>
          <a:bodyPr>
            <a:normAutofit fontScale="90000"/>
          </a:bodyPr>
          <a:lstStyle/>
          <a:p>
            <a:pPr>
              <a:lnSpc>
                <a:spcPct val="85000"/>
              </a:lnSpc>
            </a:pPr>
            <a:r>
              <a:rPr lang="en-US" sz="2900" dirty="0"/>
              <a:t>The Emissions Gap </a:t>
            </a:r>
            <a:r>
              <a:rPr lang="en-US" sz="2900" dirty="0" smtClean="0"/>
              <a:t>Reports</a:t>
            </a:r>
            <a:endParaRPr lang="en-US" dirty="0" smtClean="0"/>
          </a:p>
        </p:txBody>
      </p:sp>
      <p:sp>
        <p:nvSpPr>
          <p:cNvPr id="80973" name="Rectangle 3"/>
          <p:cNvSpPr>
            <a:spLocks noChangeArrowheads="1"/>
          </p:cNvSpPr>
          <p:nvPr>
            <p:custDataLst>
              <p:tags r:id="rId2"/>
            </p:custDataLst>
          </p:nvPr>
        </p:nvSpPr>
        <p:spPr bwMode="auto">
          <a:xfrm>
            <a:off x="909568" y="1268760"/>
            <a:ext cx="4504185" cy="1077218"/>
          </a:xfrm>
          <a:prstGeom prst="rect">
            <a:avLst/>
          </a:prstGeom>
          <a:noFill/>
          <a:ln w="9525">
            <a:noFill/>
            <a:miter lim="800000"/>
            <a:headEnd/>
            <a:tailEnd/>
          </a:ln>
        </p:spPr>
        <p:txBody>
          <a:bodyPr wrap="square" lIns="0" tIns="0" rIns="0" bIns="0">
            <a:spAutoFit/>
          </a:bodyPr>
          <a:lstStyle/>
          <a:p>
            <a:pPr defTabSz="913526">
              <a:buSzPct val="120000"/>
            </a:pPr>
            <a:r>
              <a:rPr lang="en-GB" sz="1400" b="1" dirty="0"/>
              <a:t>2010 Cancun Climate Summit</a:t>
            </a:r>
          </a:p>
          <a:p>
            <a:pPr defTabSz="913526">
              <a:buSzPct val="120000"/>
            </a:pPr>
            <a:r>
              <a:rPr lang="en-GB" sz="1400" b="1" dirty="0"/>
              <a:t>UNEP “Emissions Gap” report</a:t>
            </a:r>
          </a:p>
          <a:p>
            <a:pPr defTabSz="913526">
              <a:buSzPct val="120000"/>
            </a:pPr>
            <a:r>
              <a:rPr lang="en-GB" sz="1400" dirty="0"/>
              <a:t>United Nations Environment Programme with the European Climate Foundation &amp; National Institute of Ecology, Mexico</a:t>
            </a:r>
          </a:p>
        </p:txBody>
      </p:sp>
      <p:pic>
        <p:nvPicPr>
          <p:cNvPr id="80974" name="Picture 5"/>
          <p:cNvPicPr>
            <a:picLocks noChangeAspect="1" noChangeArrowheads="1"/>
          </p:cNvPicPr>
          <p:nvPr/>
        </p:nvPicPr>
        <p:blipFill>
          <a:blip r:embed="rId8"/>
          <a:srcRect/>
          <a:stretch>
            <a:fillRect/>
          </a:stretch>
        </p:blipFill>
        <p:spPr bwMode="auto">
          <a:xfrm>
            <a:off x="6156176" y="1114748"/>
            <a:ext cx="1260992" cy="1781523"/>
          </a:xfrm>
          <a:prstGeom prst="rect">
            <a:avLst/>
          </a:prstGeom>
          <a:noFill/>
          <a:ln w="9525">
            <a:solidFill>
              <a:schemeClr val="tx1"/>
            </a:solidFill>
            <a:miter lim="800000"/>
            <a:headEnd/>
            <a:tailEnd/>
          </a:ln>
        </p:spPr>
      </p:pic>
      <p:graphicFrame>
        <p:nvGraphicFramePr>
          <p:cNvPr id="80969" name="Object 73"/>
          <p:cNvGraphicFramePr>
            <a:graphicFrameLocks noGrp="1" noChangeAspect="1"/>
          </p:cNvGraphicFramePr>
          <p:nvPr>
            <p:ph idx="1"/>
            <p:extLst>
              <p:ext uri="{D42A27DB-BD31-4B8C-83A1-F6EECF244321}">
                <p14:modId xmlns:p14="http://schemas.microsoft.com/office/powerpoint/2010/main" val="3812216232"/>
              </p:ext>
            </p:extLst>
          </p:nvPr>
        </p:nvGraphicFramePr>
        <p:xfrm>
          <a:off x="6529126" y="2259226"/>
          <a:ext cx="1283681" cy="1806599"/>
        </p:xfrm>
        <a:graphic>
          <a:graphicData uri="http://schemas.openxmlformats.org/presentationml/2006/ole">
            <mc:AlternateContent xmlns:mc="http://schemas.openxmlformats.org/markup-compatibility/2006">
              <mc:Choice xmlns:v="urn:schemas-microsoft-com:vml" Requires="v">
                <p:oleObj spid="_x0000_s2059" name="Acrobat Document" r:id="rId9" imgW="8835120" imgH="6216120" progId="AcroExch.Document.11">
                  <p:embed/>
                </p:oleObj>
              </mc:Choice>
              <mc:Fallback>
                <p:oleObj name="Acrobat Document" r:id="rId9" imgW="8835120" imgH="6216120" progId="AcroExch.Document.11">
                  <p:embed/>
                  <p:pic>
                    <p:nvPicPr>
                      <p:cNvPr id="0" name=""/>
                      <p:cNvPicPr>
                        <a:picLocks noGrp="1" noChangeAspect="1" noChangeArrowheads="1"/>
                      </p:cNvPicPr>
                      <p:nvPr/>
                    </p:nvPicPr>
                    <p:blipFill>
                      <a:blip r:embed="rId10">
                        <a:extLst>
                          <a:ext uri="{28A0092B-C50C-407E-A947-70E740481C1C}">
                            <a14:useLocalDpi xmlns:a14="http://schemas.microsoft.com/office/drawing/2010/main" val="0"/>
                          </a:ext>
                        </a:extLst>
                      </a:blip>
                      <a:srcRect l="50015"/>
                      <a:stretch>
                        <a:fillRect/>
                      </a:stretch>
                    </p:blipFill>
                    <p:spPr bwMode="auto">
                      <a:xfrm>
                        <a:off x="6529126" y="2259226"/>
                        <a:ext cx="1283681" cy="1806599"/>
                      </a:xfrm>
                      <a:prstGeom prst="rect">
                        <a:avLst/>
                      </a:prstGeom>
                      <a:noFill/>
                      <a:ln w="9525">
                        <a:solidFill>
                          <a:schemeClr val="tx1"/>
                        </a:solidFill>
                        <a:miter lim="800000"/>
                        <a:headEnd/>
                        <a:tailEnd/>
                      </a:ln>
                      <a:effectLst/>
                    </p:spPr>
                  </p:pic>
                </p:oleObj>
              </mc:Fallback>
            </mc:AlternateContent>
          </a:graphicData>
        </a:graphic>
      </p:graphicFrame>
      <p:sp>
        <p:nvSpPr>
          <p:cNvPr id="80975" name="Rectangle 10"/>
          <p:cNvSpPr>
            <a:spLocks noChangeArrowheads="1"/>
          </p:cNvSpPr>
          <p:nvPr>
            <p:custDataLst>
              <p:tags r:id="rId3"/>
            </p:custDataLst>
          </p:nvPr>
        </p:nvSpPr>
        <p:spPr bwMode="auto">
          <a:xfrm>
            <a:off x="899592" y="2711242"/>
            <a:ext cx="4795774" cy="861774"/>
          </a:xfrm>
          <a:prstGeom prst="rect">
            <a:avLst/>
          </a:prstGeom>
          <a:noFill/>
          <a:ln w="9525">
            <a:noFill/>
            <a:miter lim="800000"/>
            <a:headEnd/>
            <a:tailEnd/>
          </a:ln>
        </p:spPr>
        <p:txBody>
          <a:bodyPr wrap="square" lIns="0" tIns="0" rIns="0" bIns="0">
            <a:spAutoFit/>
          </a:bodyPr>
          <a:lstStyle/>
          <a:p>
            <a:pPr defTabSz="913526">
              <a:buSzPct val="120000"/>
            </a:pPr>
            <a:r>
              <a:rPr lang="en-GB" sz="1400" b="1" dirty="0"/>
              <a:t>2011 Durban Climate Summit</a:t>
            </a:r>
          </a:p>
          <a:p>
            <a:pPr defTabSz="913526">
              <a:buSzPct val="120000"/>
            </a:pPr>
            <a:r>
              <a:rPr lang="en-GB" sz="1400" b="1" dirty="0"/>
              <a:t>UNEP “Bridging the Emissions Gap” report</a:t>
            </a:r>
          </a:p>
          <a:p>
            <a:pPr defTabSz="913526">
              <a:buSzPct val="120000"/>
            </a:pPr>
            <a:r>
              <a:rPr lang="en-GB" sz="1400" dirty="0"/>
              <a:t>United Nations Environment Programme with the European Climate Foundation &amp; Ministry of Environment, South Africa</a:t>
            </a:r>
          </a:p>
        </p:txBody>
      </p:sp>
      <p:sp>
        <p:nvSpPr>
          <p:cNvPr id="80976" name="Rectangle 10"/>
          <p:cNvSpPr>
            <a:spLocks noChangeArrowheads="1"/>
          </p:cNvSpPr>
          <p:nvPr>
            <p:custDataLst>
              <p:tags r:id="rId4"/>
            </p:custDataLst>
          </p:nvPr>
        </p:nvSpPr>
        <p:spPr bwMode="auto">
          <a:xfrm>
            <a:off x="899592" y="3939720"/>
            <a:ext cx="4920742" cy="1077218"/>
          </a:xfrm>
          <a:prstGeom prst="rect">
            <a:avLst/>
          </a:prstGeom>
          <a:noFill/>
          <a:ln w="9525">
            <a:noFill/>
            <a:miter lim="800000"/>
            <a:headEnd/>
            <a:tailEnd/>
          </a:ln>
        </p:spPr>
        <p:txBody>
          <a:bodyPr wrap="square" lIns="0" tIns="0" rIns="0" bIns="0">
            <a:spAutoFit/>
          </a:bodyPr>
          <a:lstStyle/>
          <a:p>
            <a:pPr defTabSz="913526">
              <a:buSzPct val="120000"/>
            </a:pPr>
            <a:r>
              <a:rPr lang="en-GB" sz="1400" b="1" dirty="0"/>
              <a:t>2012 Doha Climate Summit</a:t>
            </a:r>
          </a:p>
          <a:p>
            <a:pPr defTabSz="913526">
              <a:buSzPct val="120000"/>
            </a:pPr>
            <a:r>
              <a:rPr lang="en-GB" sz="1400" b="1" dirty="0"/>
              <a:t>UNEP “Emissions Gap 2012” report</a:t>
            </a:r>
          </a:p>
          <a:p>
            <a:pPr defTabSz="913526">
              <a:buSzPct val="120000"/>
            </a:pPr>
            <a:r>
              <a:rPr lang="en-GB" sz="1400" dirty="0"/>
              <a:t>United Nations Environment Programme with the European Climate Foundation</a:t>
            </a:r>
          </a:p>
          <a:p>
            <a:pPr defTabSz="913526">
              <a:buSzPct val="120000"/>
            </a:pPr>
            <a:r>
              <a:rPr lang="en-GB" sz="1400" dirty="0"/>
              <a:t>55 scientists, 43 institutions, 22 countries</a:t>
            </a:r>
          </a:p>
        </p:txBody>
      </p:sp>
      <p:pic>
        <p:nvPicPr>
          <p:cNvPr id="80977" name="Picture 3"/>
          <p:cNvPicPr>
            <a:picLocks noChangeAspect="1" noChangeArrowheads="1"/>
          </p:cNvPicPr>
          <p:nvPr/>
        </p:nvPicPr>
        <p:blipFill>
          <a:blip r:embed="rId11"/>
          <a:srcRect/>
          <a:stretch>
            <a:fillRect/>
          </a:stretch>
        </p:blipFill>
        <p:spPr bwMode="auto">
          <a:xfrm>
            <a:off x="7028037" y="3667025"/>
            <a:ext cx="1283681" cy="1800628"/>
          </a:xfrm>
          <a:prstGeom prst="rect">
            <a:avLst/>
          </a:prstGeom>
          <a:noFill/>
          <a:ln w="9525">
            <a:solidFill>
              <a:schemeClr val="tx1"/>
            </a:solidFill>
            <a:miter lim="800000"/>
            <a:headEnd/>
            <a:tailEnd/>
          </a:ln>
        </p:spPr>
      </p:pic>
      <p:pic>
        <p:nvPicPr>
          <p:cNvPr id="80978" name="Picture 83"/>
          <p:cNvPicPr>
            <a:picLocks noChangeAspect="1" noChangeArrowheads="1"/>
          </p:cNvPicPr>
          <p:nvPr/>
        </p:nvPicPr>
        <p:blipFill>
          <a:blip r:embed="rId12"/>
          <a:srcRect/>
          <a:stretch>
            <a:fillRect/>
          </a:stretch>
        </p:blipFill>
        <p:spPr bwMode="auto">
          <a:xfrm>
            <a:off x="7339064" y="4945150"/>
            <a:ext cx="1234721" cy="1724210"/>
          </a:xfrm>
          <a:prstGeom prst="rect">
            <a:avLst/>
          </a:prstGeom>
          <a:noFill/>
          <a:ln w="9525">
            <a:solidFill>
              <a:schemeClr val="tx1"/>
            </a:solidFill>
            <a:miter lim="800000"/>
            <a:headEnd/>
            <a:tailEnd/>
          </a:ln>
        </p:spPr>
      </p:pic>
      <p:sp>
        <p:nvSpPr>
          <p:cNvPr id="80979" name="Rectangle 10"/>
          <p:cNvSpPr>
            <a:spLocks noChangeArrowheads="1"/>
          </p:cNvSpPr>
          <p:nvPr>
            <p:custDataLst>
              <p:tags r:id="rId5"/>
            </p:custDataLst>
          </p:nvPr>
        </p:nvSpPr>
        <p:spPr bwMode="auto">
          <a:xfrm>
            <a:off x="901212" y="5471998"/>
            <a:ext cx="4920742" cy="861774"/>
          </a:xfrm>
          <a:prstGeom prst="rect">
            <a:avLst/>
          </a:prstGeom>
          <a:noFill/>
          <a:ln w="9525">
            <a:noFill/>
            <a:miter lim="800000"/>
            <a:headEnd/>
            <a:tailEnd/>
          </a:ln>
        </p:spPr>
        <p:txBody>
          <a:bodyPr wrap="square" lIns="0" tIns="0" rIns="0" bIns="0">
            <a:spAutoFit/>
          </a:bodyPr>
          <a:lstStyle/>
          <a:p>
            <a:pPr defTabSz="913526">
              <a:buSzPct val="120000"/>
            </a:pPr>
            <a:r>
              <a:rPr lang="en-GB" sz="1400" b="1"/>
              <a:t>2013 Warsaw Climate Summit</a:t>
            </a:r>
          </a:p>
          <a:p>
            <a:pPr defTabSz="913526">
              <a:buSzPct val="120000"/>
            </a:pPr>
            <a:r>
              <a:rPr lang="en-GB" sz="1400" b="1"/>
              <a:t>UNEP “Emissions Gap 2013” report</a:t>
            </a:r>
          </a:p>
          <a:p>
            <a:pPr defTabSz="913526">
              <a:buSzPct val="120000"/>
            </a:pPr>
            <a:r>
              <a:rPr lang="en-GB" sz="1400"/>
              <a:t>United Nations Environment Programme with BMU, Gernamy</a:t>
            </a:r>
          </a:p>
          <a:p>
            <a:pPr defTabSz="913526">
              <a:buSzPct val="120000"/>
            </a:pPr>
            <a:r>
              <a:rPr lang="en-GB" sz="1400"/>
              <a:t>Call for a political action</a:t>
            </a:r>
          </a:p>
        </p:txBody>
      </p:sp>
    </p:spTree>
    <p:extLst>
      <p:ext uri="{BB962C8B-B14F-4D97-AF65-F5344CB8AC3E}">
        <p14:creationId xmlns:p14="http://schemas.microsoft.com/office/powerpoint/2010/main" val="1655936307"/>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Ah_XggEwGk.W4_qm4uIFU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1818</Words>
  <Application>Microsoft Office PowerPoint</Application>
  <PresentationFormat>Presentación en pantalla (4:3)</PresentationFormat>
  <Paragraphs>230</Paragraphs>
  <Slides>22</Slides>
  <Notes>19</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24" baseType="lpstr">
      <vt:lpstr>Tema de Office</vt:lpstr>
      <vt:lpstr>Acrobat Document</vt:lpstr>
      <vt:lpstr>Presentación de PowerPoint</vt:lpstr>
      <vt:lpstr>Presentación de PowerPoint</vt:lpstr>
      <vt:lpstr>Presentación de PowerPoint</vt:lpstr>
      <vt:lpstr>Presentación de PowerPoint</vt:lpstr>
      <vt:lpstr>Presentación de PowerPoint</vt:lpstr>
      <vt:lpstr>Presentación de PowerPoint</vt:lpstr>
      <vt:lpstr>¿Qué ocurre si no cerramos la brecha en 2020? </vt:lpstr>
      <vt:lpstr>Presentación de PowerPoint</vt:lpstr>
      <vt:lpstr>The Emissions Gap Reports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Roberto Borjabad</dc:creator>
  <cp:lastModifiedBy>Roberto Borjabad</cp:lastModifiedBy>
  <cp:revision>17</cp:revision>
  <dcterms:created xsi:type="dcterms:W3CDTF">2015-05-05T20:07:45Z</dcterms:created>
  <dcterms:modified xsi:type="dcterms:W3CDTF">2015-05-07T13:25:09Z</dcterms:modified>
</cp:coreProperties>
</file>